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nton" charset="1" panose="00000500000000000000"/>
      <p:regular r:id="rId23"/>
    </p:embeddedFont>
    <p:embeddedFont>
      <p:font typeface="Poppins" charset="1" panose="00000500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19437" y="2321464"/>
            <a:ext cx="2130150" cy="21301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505333" y="8186728"/>
            <a:ext cx="4814433" cy="48144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0"/>
                  </a:srgbClr>
                </a:gs>
                <a:gs pos="100000">
                  <a:srgbClr val="F6D573">
                    <a:alpha val="100000"/>
                  </a:srgbClr>
                </a:gs>
              </a:gsLst>
              <a:path path="circle">
                <a:fillToRect l="50000" r="50000" t="50000" b="50000"/>
              </a:path>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2413407" y="-6614625"/>
            <a:ext cx="9295402" cy="92954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0"/>
                  </a:srgbClr>
                </a:gs>
                <a:gs pos="100000">
                  <a:srgbClr val="F6D573">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10595952">
            <a:off x="13943111" y="4709006"/>
            <a:ext cx="2130150" cy="21301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1028700" y="3755474"/>
            <a:ext cx="16230600" cy="1592412"/>
          </a:xfrm>
          <a:prstGeom prst="rect">
            <a:avLst/>
          </a:prstGeom>
        </p:spPr>
        <p:txBody>
          <a:bodyPr anchor="t" rtlCol="false" tIns="0" lIns="0" bIns="0" rIns="0">
            <a:spAutoFit/>
          </a:bodyPr>
          <a:lstStyle/>
          <a:p>
            <a:pPr algn="ctr">
              <a:lnSpc>
                <a:spcPts val="12273"/>
              </a:lnSpc>
            </a:pPr>
            <a:r>
              <a:rPr lang="en-US" sz="11364">
                <a:solidFill>
                  <a:srgbClr val="FFFFFF"/>
                </a:solidFill>
                <a:latin typeface="Anton"/>
                <a:ea typeface="Anton"/>
                <a:cs typeface="Anton"/>
                <a:sym typeface="Anton"/>
              </a:rPr>
              <a:t>NEW CANVAS</a:t>
            </a:r>
          </a:p>
        </p:txBody>
      </p:sp>
      <p:sp>
        <p:nvSpPr>
          <p:cNvPr name="TextBox 15" id="15"/>
          <p:cNvSpPr txBox="true"/>
          <p:nvPr/>
        </p:nvSpPr>
        <p:spPr>
          <a:xfrm rot="0">
            <a:off x="5874593" y="3338914"/>
            <a:ext cx="6538815" cy="283210"/>
          </a:xfrm>
          <a:prstGeom prst="rect">
            <a:avLst/>
          </a:prstGeom>
        </p:spPr>
        <p:txBody>
          <a:bodyPr anchor="t" rtlCol="false" tIns="0" lIns="0" bIns="0" rIns="0">
            <a:spAutoFit/>
          </a:bodyPr>
          <a:lstStyle/>
          <a:p>
            <a:pPr algn="ctr">
              <a:lnSpc>
                <a:spcPts val="2239"/>
              </a:lnSpc>
            </a:pPr>
            <a:r>
              <a:rPr lang="en-US" sz="1599">
                <a:solidFill>
                  <a:srgbClr val="FFFFFF"/>
                </a:solidFill>
                <a:latin typeface="Poppins"/>
                <a:ea typeface="Poppins"/>
                <a:cs typeface="Poppins"/>
                <a:sym typeface="Poppins"/>
              </a:rPr>
              <a:t>Visualizing cellular networks for transit infrastructure</a:t>
            </a:r>
          </a:p>
        </p:txBody>
      </p:sp>
      <p:sp>
        <p:nvSpPr>
          <p:cNvPr name="TextBox 16" id="16"/>
          <p:cNvSpPr txBox="true"/>
          <p:nvPr/>
        </p:nvSpPr>
        <p:spPr>
          <a:xfrm rot="0">
            <a:off x="6903233" y="990600"/>
            <a:ext cx="4481534" cy="216662"/>
          </a:xfrm>
          <a:prstGeom prst="rect">
            <a:avLst/>
          </a:prstGeom>
        </p:spPr>
        <p:txBody>
          <a:bodyPr anchor="t" rtlCol="false" tIns="0" lIns="0" bIns="0" rIns="0">
            <a:spAutoFit/>
          </a:bodyPr>
          <a:lstStyle/>
          <a:p>
            <a:pPr algn="ctr">
              <a:lnSpc>
                <a:spcPts val="1708"/>
              </a:lnSpc>
            </a:pPr>
            <a:r>
              <a:rPr lang="en-US" sz="1220">
                <a:solidFill>
                  <a:srgbClr val="FFFFFF"/>
                </a:solidFill>
                <a:latin typeface="Poppins"/>
                <a:ea typeface="Poppins"/>
                <a:cs typeface="Poppins"/>
                <a:sym typeface="Poppins"/>
              </a:rPr>
              <a:t>Date: 8th March,2025</a:t>
            </a:r>
          </a:p>
        </p:txBody>
      </p:sp>
      <p:sp>
        <p:nvSpPr>
          <p:cNvPr name="TextBox 17" id="17"/>
          <p:cNvSpPr txBox="true"/>
          <p:nvPr/>
        </p:nvSpPr>
        <p:spPr>
          <a:xfrm rot="0">
            <a:off x="6903233" y="9041638"/>
            <a:ext cx="4481534" cy="216662"/>
          </a:xfrm>
          <a:prstGeom prst="rect">
            <a:avLst/>
          </a:prstGeom>
        </p:spPr>
        <p:txBody>
          <a:bodyPr anchor="t" rtlCol="false" tIns="0" lIns="0" bIns="0" rIns="0">
            <a:spAutoFit/>
          </a:bodyPr>
          <a:lstStyle/>
          <a:p>
            <a:pPr algn="ctr">
              <a:lnSpc>
                <a:spcPts val="1708"/>
              </a:lnSpc>
            </a:pPr>
            <a:r>
              <a:rPr lang="en-US" sz="1220">
                <a:solidFill>
                  <a:srgbClr val="FFFFFF"/>
                </a:solidFill>
                <a:latin typeface="Poppins"/>
                <a:ea typeface="Poppins"/>
                <a:cs typeface="Poppins"/>
                <a:sym typeface="Poppins"/>
              </a:rPr>
              <a:t>Presented by: Mohammed Syed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028700" y="1028700"/>
            <a:ext cx="9389243" cy="8191471"/>
            <a:chOff x="0" y="0"/>
            <a:chExt cx="77938220" cy="67995751"/>
          </a:xfrm>
        </p:grpSpPr>
        <p:sp>
          <p:nvSpPr>
            <p:cNvPr name="Freeform 6" id="6"/>
            <p:cNvSpPr/>
            <p:nvPr/>
          </p:nvSpPr>
          <p:spPr>
            <a:xfrm flipH="false" flipV="false" rot="0">
              <a:off x="0" y="0"/>
              <a:ext cx="77938219" cy="67995750"/>
            </a:xfrm>
            <a:custGeom>
              <a:avLst/>
              <a:gdLst/>
              <a:ahLst/>
              <a:cxnLst/>
              <a:rect r="r" b="b" t="t" l="l"/>
              <a:pathLst>
                <a:path h="67995750" w="77938219">
                  <a:moveTo>
                    <a:pt x="14017" y="0"/>
                  </a:moveTo>
                  <a:lnTo>
                    <a:pt x="77924205" y="0"/>
                  </a:lnTo>
                  <a:cubicBezTo>
                    <a:pt x="77927919" y="0"/>
                    <a:pt x="77931485" y="1477"/>
                    <a:pt x="77934114" y="4106"/>
                  </a:cubicBezTo>
                  <a:cubicBezTo>
                    <a:pt x="77936744" y="6734"/>
                    <a:pt x="77938219" y="10300"/>
                    <a:pt x="77938219" y="14017"/>
                  </a:cubicBezTo>
                  <a:lnTo>
                    <a:pt x="77938219" y="67981736"/>
                  </a:lnTo>
                  <a:cubicBezTo>
                    <a:pt x="77938219" y="67985450"/>
                    <a:pt x="77936744" y="67989016"/>
                    <a:pt x="77934114" y="67991645"/>
                  </a:cubicBezTo>
                  <a:cubicBezTo>
                    <a:pt x="77931485" y="67994275"/>
                    <a:pt x="77927919" y="67995750"/>
                    <a:pt x="77924205" y="67995750"/>
                  </a:cubicBezTo>
                  <a:lnTo>
                    <a:pt x="14017" y="67995750"/>
                  </a:lnTo>
                  <a:cubicBezTo>
                    <a:pt x="10300" y="67995750"/>
                    <a:pt x="6734" y="67994275"/>
                    <a:pt x="4106" y="67991645"/>
                  </a:cubicBezTo>
                  <a:cubicBezTo>
                    <a:pt x="1477" y="67989016"/>
                    <a:pt x="0" y="67985450"/>
                    <a:pt x="0" y="67981736"/>
                  </a:cubicBezTo>
                  <a:lnTo>
                    <a:pt x="0" y="14017"/>
                  </a:lnTo>
                  <a:cubicBezTo>
                    <a:pt x="0" y="10300"/>
                    <a:pt x="1477" y="6734"/>
                    <a:pt x="4106" y="4106"/>
                  </a:cubicBezTo>
                  <a:cubicBezTo>
                    <a:pt x="6734" y="1477"/>
                    <a:pt x="10300" y="0"/>
                    <a:pt x="14017" y="0"/>
                  </a:cubicBezTo>
                  <a:close/>
                </a:path>
              </a:pathLst>
            </a:custGeom>
            <a:blipFill>
              <a:blip r:embed="rId2"/>
              <a:stretch>
                <a:fillRect l="-2050" t="-833" r="-6219" b="-800"/>
              </a:stretch>
            </a:blipFill>
          </p:spPr>
        </p:sp>
      </p:grpSp>
      <p:sp>
        <p:nvSpPr>
          <p:cNvPr name="TextBox 7" id="7"/>
          <p:cNvSpPr txBox="true"/>
          <p:nvPr/>
        </p:nvSpPr>
        <p:spPr>
          <a:xfrm rot="0">
            <a:off x="11413154" y="2370702"/>
            <a:ext cx="5846146" cy="726948"/>
          </a:xfrm>
          <a:prstGeom prst="rect">
            <a:avLst/>
          </a:prstGeom>
        </p:spPr>
        <p:txBody>
          <a:bodyPr anchor="t" rtlCol="false" tIns="0" lIns="0" bIns="0" rIns="0">
            <a:spAutoFit/>
          </a:bodyPr>
          <a:lstStyle/>
          <a:p>
            <a:pPr algn="l">
              <a:lnSpc>
                <a:spcPts val="5615"/>
              </a:lnSpc>
            </a:pPr>
            <a:r>
              <a:rPr lang="en-US" sz="5199">
                <a:solidFill>
                  <a:srgbClr val="FFFFFF"/>
                </a:solidFill>
                <a:latin typeface="Canva Sans"/>
                <a:ea typeface="Canva Sans"/>
                <a:cs typeface="Canva Sans"/>
                <a:sym typeface="Canva Sans"/>
              </a:rPr>
              <a:t>Histogram bins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20723" y="2928204"/>
            <a:ext cx="6892032" cy="4430592"/>
          </a:xfrm>
          <a:custGeom>
            <a:avLst/>
            <a:gdLst/>
            <a:ahLst/>
            <a:cxnLst/>
            <a:rect r="r" b="b" t="t" l="l"/>
            <a:pathLst>
              <a:path h="4430592" w="6892032">
                <a:moveTo>
                  <a:pt x="0" y="0"/>
                </a:moveTo>
                <a:lnTo>
                  <a:pt x="6892032" y="0"/>
                </a:lnTo>
                <a:lnTo>
                  <a:pt x="6892032" y="4430592"/>
                </a:lnTo>
                <a:lnTo>
                  <a:pt x="0" y="4430592"/>
                </a:lnTo>
                <a:lnTo>
                  <a:pt x="0" y="0"/>
                </a:lnTo>
                <a:close/>
              </a:path>
            </a:pathLst>
          </a:custGeom>
          <a:blipFill>
            <a:blip r:embed="rId2"/>
            <a:stretch>
              <a:fillRect l="0" t="0" r="0" b="0"/>
            </a:stretch>
          </a:blipFill>
        </p:spPr>
      </p:sp>
      <p:sp>
        <p:nvSpPr>
          <p:cNvPr name="Freeform 3" id="3"/>
          <p:cNvSpPr/>
          <p:nvPr/>
        </p:nvSpPr>
        <p:spPr>
          <a:xfrm flipH="false" flipV="false" rot="0">
            <a:off x="7898498" y="5143500"/>
            <a:ext cx="10039716" cy="4780817"/>
          </a:xfrm>
          <a:custGeom>
            <a:avLst/>
            <a:gdLst/>
            <a:ahLst/>
            <a:cxnLst/>
            <a:rect r="r" b="b" t="t" l="l"/>
            <a:pathLst>
              <a:path h="4780817" w="10039716">
                <a:moveTo>
                  <a:pt x="0" y="0"/>
                </a:moveTo>
                <a:lnTo>
                  <a:pt x="10039715" y="0"/>
                </a:lnTo>
                <a:lnTo>
                  <a:pt x="10039715" y="4780817"/>
                </a:lnTo>
                <a:lnTo>
                  <a:pt x="0" y="4780817"/>
                </a:lnTo>
                <a:lnTo>
                  <a:pt x="0" y="0"/>
                </a:lnTo>
                <a:close/>
              </a:path>
            </a:pathLst>
          </a:custGeom>
          <a:blipFill>
            <a:blip r:embed="rId3"/>
            <a:stretch>
              <a:fillRect l="0" t="0" r="0" b="0"/>
            </a:stretch>
          </a:blipFill>
        </p:spPr>
      </p:sp>
      <p:sp>
        <p:nvSpPr>
          <p:cNvPr name="Freeform 4" id="4"/>
          <p:cNvSpPr/>
          <p:nvPr/>
        </p:nvSpPr>
        <p:spPr>
          <a:xfrm flipH="false" flipV="false" rot="0">
            <a:off x="7898498" y="443024"/>
            <a:ext cx="10039716" cy="2926489"/>
          </a:xfrm>
          <a:custGeom>
            <a:avLst/>
            <a:gdLst/>
            <a:ahLst/>
            <a:cxnLst/>
            <a:rect r="r" b="b" t="t" l="l"/>
            <a:pathLst>
              <a:path h="2926489" w="10039716">
                <a:moveTo>
                  <a:pt x="0" y="0"/>
                </a:moveTo>
                <a:lnTo>
                  <a:pt x="10039715" y="0"/>
                </a:lnTo>
                <a:lnTo>
                  <a:pt x="10039715" y="2926489"/>
                </a:lnTo>
                <a:lnTo>
                  <a:pt x="0" y="2926489"/>
                </a:lnTo>
                <a:lnTo>
                  <a:pt x="0" y="0"/>
                </a:lnTo>
                <a:close/>
              </a:path>
            </a:pathLst>
          </a:custGeom>
          <a:blipFill>
            <a:blip r:embed="rId4"/>
            <a:stretch>
              <a:fillRect l="0" t="0" r="0" b="-3125"/>
            </a:stretch>
          </a:blipFill>
        </p:spPr>
      </p:sp>
      <p:sp>
        <p:nvSpPr>
          <p:cNvPr name="TextBox 5" id="5"/>
          <p:cNvSpPr txBox="true"/>
          <p:nvPr/>
        </p:nvSpPr>
        <p:spPr>
          <a:xfrm rot="0">
            <a:off x="1992219" y="1457641"/>
            <a:ext cx="3749040" cy="811530"/>
          </a:xfrm>
          <a:prstGeom prst="rect">
            <a:avLst/>
          </a:prstGeom>
        </p:spPr>
        <p:txBody>
          <a:bodyPr anchor="t" rtlCol="false" tIns="0" lIns="0" bIns="0" rIns="0">
            <a:spAutoFit/>
          </a:bodyPr>
          <a:lstStyle/>
          <a:p>
            <a:pPr algn="just">
              <a:lnSpc>
                <a:spcPts val="6720"/>
              </a:lnSpc>
            </a:pPr>
            <a:r>
              <a:rPr lang="en-US" sz="4800" b="true">
                <a:solidFill>
                  <a:srgbClr val="E9EEF4"/>
                </a:solidFill>
                <a:latin typeface="Canva Sans Bold"/>
                <a:ea typeface="Canva Sans Bold"/>
                <a:cs typeface="Canva Sans Bold"/>
                <a:sym typeface="Canva Sans Bold"/>
              </a:rPr>
              <a:t>EDA Insights</a:t>
            </a:r>
          </a:p>
        </p:txBody>
      </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028700" y="1028700"/>
            <a:ext cx="10932467" cy="8084297"/>
            <a:chOff x="0" y="0"/>
            <a:chExt cx="89643400" cy="66289145"/>
          </a:xfrm>
        </p:grpSpPr>
        <p:sp>
          <p:nvSpPr>
            <p:cNvPr name="Freeform 6" id="6"/>
            <p:cNvSpPr/>
            <p:nvPr/>
          </p:nvSpPr>
          <p:spPr>
            <a:xfrm flipH="false" flipV="false" rot="0">
              <a:off x="0" y="0"/>
              <a:ext cx="89643403" cy="66289144"/>
            </a:xfrm>
            <a:custGeom>
              <a:avLst/>
              <a:gdLst/>
              <a:ahLst/>
              <a:cxnLst/>
              <a:rect r="r" b="b" t="t" l="l"/>
              <a:pathLst>
                <a:path h="66289144" w="89643403">
                  <a:moveTo>
                    <a:pt x="12039" y="0"/>
                  </a:moveTo>
                  <a:lnTo>
                    <a:pt x="89631366" y="0"/>
                  </a:lnTo>
                  <a:cubicBezTo>
                    <a:pt x="89638014" y="0"/>
                    <a:pt x="89643403" y="5390"/>
                    <a:pt x="89643403" y="12039"/>
                  </a:cubicBezTo>
                  <a:lnTo>
                    <a:pt x="89643403" y="66277108"/>
                  </a:lnTo>
                  <a:cubicBezTo>
                    <a:pt x="89643403" y="66283756"/>
                    <a:pt x="89638014" y="66289144"/>
                    <a:pt x="89631366" y="66289144"/>
                  </a:cubicBezTo>
                  <a:lnTo>
                    <a:pt x="12039" y="66289144"/>
                  </a:lnTo>
                  <a:cubicBezTo>
                    <a:pt x="8846" y="66289144"/>
                    <a:pt x="5784" y="66287873"/>
                    <a:pt x="3526" y="66285616"/>
                  </a:cubicBezTo>
                  <a:cubicBezTo>
                    <a:pt x="1268" y="66283359"/>
                    <a:pt x="0" y="66280302"/>
                    <a:pt x="0" y="66277108"/>
                  </a:cubicBezTo>
                  <a:lnTo>
                    <a:pt x="0" y="12039"/>
                  </a:lnTo>
                  <a:cubicBezTo>
                    <a:pt x="0" y="5390"/>
                    <a:pt x="5390" y="0"/>
                    <a:pt x="12039" y="0"/>
                  </a:cubicBezTo>
                  <a:close/>
                </a:path>
              </a:pathLst>
            </a:custGeom>
            <a:blipFill>
              <a:blip r:embed="rId2"/>
              <a:stretch>
                <a:fillRect l="-1009" t="-1161" r="0" b="-1161"/>
              </a:stretch>
            </a:blipFill>
          </p:spPr>
        </p:sp>
      </p:grpSp>
      <p:sp>
        <p:nvSpPr>
          <p:cNvPr name="TextBox 7" id="7"/>
          <p:cNvSpPr txBox="true"/>
          <p:nvPr/>
        </p:nvSpPr>
        <p:spPr>
          <a:xfrm rot="0">
            <a:off x="12346349" y="2216460"/>
            <a:ext cx="5707918" cy="565785"/>
          </a:xfrm>
          <a:prstGeom prst="rect">
            <a:avLst/>
          </a:prstGeom>
        </p:spPr>
        <p:txBody>
          <a:bodyPr anchor="t" rtlCol="false" tIns="0" lIns="0" bIns="0" rIns="0">
            <a:spAutoFit/>
          </a:bodyPr>
          <a:lstStyle/>
          <a:p>
            <a:pPr algn="ctr">
              <a:lnSpc>
                <a:spcPts val="4320"/>
              </a:lnSpc>
            </a:pPr>
            <a:r>
              <a:rPr lang="en-US" sz="4000">
                <a:solidFill>
                  <a:srgbClr val="FFFFFF"/>
                </a:solidFill>
                <a:latin typeface="Canva Sans"/>
                <a:ea typeface="Canva Sans"/>
                <a:cs typeface="Canva Sans"/>
                <a:sym typeface="Canva Sans"/>
              </a:rPr>
              <a:t>Coverage Visualization</a:t>
            </a:r>
          </a:p>
        </p:txBody>
      </p:sp>
      <p:sp>
        <p:nvSpPr>
          <p:cNvPr name="TextBox 8" id="8"/>
          <p:cNvSpPr txBox="true"/>
          <p:nvPr/>
        </p:nvSpPr>
        <p:spPr>
          <a:xfrm rot="0">
            <a:off x="13165613" y="5850890"/>
            <a:ext cx="4093687" cy="2957830"/>
          </a:xfrm>
          <a:prstGeom prst="rect">
            <a:avLst/>
          </a:prstGeom>
        </p:spPr>
        <p:txBody>
          <a:bodyPr anchor="t" rtlCol="false" tIns="0" lIns="0" bIns="0" rIns="0">
            <a:spAutoFit/>
          </a:bodyPr>
          <a:lstStyle/>
          <a:p>
            <a:pPr algn="l">
              <a:lnSpc>
                <a:spcPts val="3920"/>
              </a:lnSpc>
            </a:pPr>
            <a:r>
              <a:rPr lang="en-US" sz="2800">
                <a:solidFill>
                  <a:srgbClr val="FFFFFF"/>
                </a:solidFill>
                <a:latin typeface="Canva Sans"/>
                <a:ea typeface="Canva Sans"/>
                <a:cs typeface="Canva Sans"/>
                <a:sym typeface="Canva Sans"/>
              </a:rPr>
              <a:t>Used an interactive heatmap to show the intensity of each KPI in both approaches across all three datasets.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5078470">
            <a:off x="13210124" y="4643506"/>
            <a:ext cx="999989" cy="9999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9509645">
            <a:off x="14439414" y="6498329"/>
            <a:ext cx="7939124" cy="7939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768223" y="933450"/>
            <a:ext cx="8459836"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Score Calculation:</a:t>
            </a:r>
          </a:p>
        </p:txBody>
      </p:sp>
      <p:sp>
        <p:nvSpPr>
          <p:cNvPr name="TextBox 12" id="12"/>
          <p:cNvSpPr txBox="true"/>
          <p:nvPr/>
        </p:nvSpPr>
        <p:spPr>
          <a:xfrm rot="0">
            <a:off x="1768223" y="2413325"/>
            <a:ext cx="14751554" cy="1099820"/>
          </a:xfrm>
          <a:prstGeom prst="rect">
            <a:avLst/>
          </a:prstGeom>
        </p:spPr>
        <p:txBody>
          <a:bodyPr anchor="t" rtlCol="false" tIns="0" lIns="0" bIns="0" rIns="0">
            <a:spAutoFit/>
          </a:bodyPr>
          <a:lstStyle/>
          <a:p>
            <a:pPr algn="l">
              <a:lnSpc>
                <a:spcPts val="4480"/>
              </a:lnSpc>
            </a:pPr>
            <a:r>
              <a:rPr lang="en-US" sz="3200">
                <a:solidFill>
                  <a:srgbClr val="FFFFFF"/>
                </a:solidFill>
                <a:latin typeface="Canva Sans"/>
                <a:ea typeface="Canva Sans"/>
                <a:cs typeface="Canva Sans"/>
                <a:sym typeface="Canva Sans"/>
              </a:rPr>
              <a:t>Score = (RSSI Fair+Good %) * 40% + (TCP Upload Speed Fair+Good %) * 40% + </a:t>
            </a:r>
            <a:r>
              <a:rPr lang="en-US" sz="3200">
                <a:solidFill>
                  <a:srgbClr val="FFFFFF"/>
                </a:solidFill>
                <a:latin typeface="Canva Sans"/>
                <a:ea typeface="Canva Sans"/>
                <a:cs typeface="Canva Sans"/>
                <a:sym typeface="Canva Sans"/>
              </a:rPr>
              <a:t>(TCP Upload QoS Fair+Good %) * 10% + (TCP RTT Fair+Good %) * 10%</a:t>
            </a:r>
          </a:p>
        </p:txBody>
      </p:sp>
      <p:sp>
        <p:nvSpPr>
          <p:cNvPr name="TextBox 13" id="13"/>
          <p:cNvSpPr txBox="true"/>
          <p:nvPr/>
        </p:nvSpPr>
        <p:spPr>
          <a:xfrm rot="0">
            <a:off x="2343053" y="4541845"/>
            <a:ext cx="11346819" cy="5434330"/>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Score = (RSSI Fair+Good %) * 40% + (TCP Upload Speed Fair+Good %) * 40% + </a:t>
            </a:r>
            <a:r>
              <a:rPr lang="en-US" sz="2800">
                <a:solidFill>
                  <a:srgbClr val="FFFFFF"/>
                </a:solidFill>
                <a:latin typeface="Canva Sans"/>
                <a:ea typeface="Canva Sans"/>
                <a:cs typeface="Canva Sans"/>
                <a:sym typeface="Canva Sans"/>
              </a:rPr>
              <a:t>(TCP Upload QoS Fair+Good %) * 10% + (TCP RTT Fair+Good %) * 10%</a:t>
            </a:r>
          </a:p>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Best Score = (RSSI Good %) * 40% + (TCP Upload Speed Good %) * 40% + (TCP Upload QoS Good %) * 10% + (TCP RTT Good %) * 10%</a:t>
            </a:r>
          </a:p>
          <a:p>
            <a:pPr algn="l">
              <a:lnSpc>
                <a:spcPts val="3920"/>
              </a:lnSpc>
            </a:pPr>
          </a:p>
          <a:p>
            <a:pPr algn="l" marL="604521" indent="-302261" lvl="1">
              <a:lnSpc>
                <a:spcPts val="3920"/>
              </a:lnSpc>
              <a:buFont typeface="Arial"/>
              <a:buChar char="•"/>
            </a:pPr>
            <a:r>
              <a:rPr lang="en-US" sz="2800" i="true">
                <a:solidFill>
                  <a:srgbClr val="FFFFFF"/>
                </a:solidFill>
                <a:latin typeface="Canva Sans Italics"/>
                <a:ea typeface="Canva Sans Italics"/>
                <a:cs typeface="Canva Sans Italics"/>
                <a:sym typeface="Canva Sans Italics"/>
              </a:rPr>
              <a:t>The metrics were revised as the dataset lacked "Not Poor" values and had multiple "Fair" categories. "Fair" now represents the second-best rating, and a "Best Score" metric was added to compare performance.</a:t>
            </a:r>
          </a:p>
        </p:txBody>
      </p:sp>
      <p:sp>
        <p:nvSpPr>
          <p:cNvPr name="TextBox 14" id="14"/>
          <p:cNvSpPr txBox="true"/>
          <p:nvPr/>
        </p:nvSpPr>
        <p:spPr>
          <a:xfrm rot="0">
            <a:off x="2343053" y="3770320"/>
            <a:ext cx="11346819" cy="514350"/>
          </a:xfrm>
          <a:prstGeom prst="rect">
            <a:avLst/>
          </a:prstGeom>
        </p:spPr>
        <p:txBody>
          <a:bodyPr anchor="t" rtlCol="false" tIns="0" lIns="0" bIns="0" rIns="0">
            <a:spAutoFit/>
          </a:bodyPr>
          <a:lstStyle/>
          <a:p>
            <a:pPr algn="l">
              <a:lnSpc>
                <a:spcPts val="4200"/>
              </a:lnSpc>
            </a:pPr>
            <a:r>
              <a:rPr lang="en-US" sz="3000" b="true">
                <a:solidFill>
                  <a:srgbClr val="FFFFFF"/>
                </a:solidFill>
                <a:latin typeface="Canva Sans Bold"/>
                <a:ea typeface="Canva Sans Bold"/>
                <a:cs typeface="Canva Sans Bold"/>
                <a:sym typeface="Canva Sans Bold"/>
              </a:rPr>
              <a:t>Adjusted Score Calculation</a:t>
            </a:r>
          </a:p>
        </p:txBody>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338884" y="1091497"/>
            <a:ext cx="10437688" cy="8916484"/>
            <a:chOff x="0" y="0"/>
            <a:chExt cx="80788444" cy="69014224"/>
          </a:xfrm>
        </p:grpSpPr>
        <p:sp>
          <p:nvSpPr>
            <p:cNvPr name="Freeform 6" id="6"/>
            <p:cNvSpPr/>
            <p:nvPr/>
          </p:nvSpPr>
          <p:spPr>
            <a:xfrm flipH="false" flipV="false" rot="0">
              <a:off x="0" y="0"/>
              <a:ext cx="80788446" cy="69014225"/>
            </a:xfrm>
            <a:custGeom>
              <a:avLst/>
              <a:gdLst/>
              <a:ahLst/>
              <a:cxnLst/>
              <a:rect r="r" b="b" t="t" l="l"/>
              <a:pathLst>
                <a:path h="69014225" w="80788446">
                  <a:moveTo>
                    <a:pt x="12609" y="0"/>
                  </a:moveTo>
                  <a:lnTo>
                    <a:pt x="80775839" y="0"/>
                  </a:lnTo>
                  <a:cubicBezTo>
                    <a:pt x="80779181" y="0"/>
                    <a:pt x="80782387" y="1328"/>
                    <a:pt x="80784750" y="3693"/>
                  </a:cubicBezTo>
                  <a:cubicBezTo>
                    <a:pt x="80787118" y="6058"/>
                    <a:pt x="80788446" y="9265"/>
                    <a:pt x="80788446" y="12609"/>
                  </a:cubicBezTo>
                  <a:lnTo>
                    <a:pt x="80788446" y="69001618"/>
                  </a:lnTo>
                  <a:cubicBezTo>
                    <a:pt x="80788446" y="69008582"/>
                    <a:pt x="80782802" y="69014225"/>
                    <a:pt x="80775839" y="69014225"/>
                  </a:cubicBezTo>
                  <a:lnTo>
                    <a:pt x="12609" y="69014225"/>
                  </a:lnTo>
                  <a:cubicBezTo>
                    <a:pt x="5645" y="69014225"/>
                    <a:pt x="0" y="69008582"/>
                    <a:pt x="0" y="69001618"/>
                  </a:cubicBezTo>
                  <a:lnTo>
                    <a:pt x="0" y="12609"/>
                  </a:lnTo>
                  <a:cubicBezTo>
                    <a:pt x="0" y="5645"/>
                    <a:pt x="5645" y="0"/>
                    <a:pt x="12609" y="0"/>
                  </a:cubicBezTo>
                  <a:close/>
                </a:path>
              </a:pathLst>
            </a:custGeom>
            <a:blipFill>
              <a:blip r:embed="rId2"/>
              <a:stretch>
                <a:fillRect l="-623" t="-2920" r="-11021" b="0"/>
              </a:stretch>
            </a:blipFill>
          </p:spPr>
        </p:sp>
      </p:grpSp>
      <p:sp>
        <p:nvSpPr>
          <p:cNvPr name="TextBox 7" id="7"/>
          <p:cNvSpPr txBox="true"/>
          <p:nvPr/>
        </p:nvSpPr>
        <p:spPr>
          <a:xfrm rot="0">
            <a:off x="11367321" y="2181674"/>
            <a:ext cx="5891979" cy="565785"/>
          </a:xfrm>
          <a:prstGeom prst="rect">
            <a:avLst/>
          </a:prstGeom>
        </p:spPr>
        <p:txBody>
          <a:bodyPr anchor="t" rtlCol="false" tIns="0" lIns="0" bIns="0" rIns="0">
            <a:spAutoFit/>
          </a:bodyPr>
          <a:lstStyle/>
          <a:p>
            <a:pPr algn="ctr">
              <a:lnSpc>
                <a:spcPts val="4320"/>
              </a:lnSpc>
            </a:pPr>
            <a:r>
              <a:rPr lang="en-US" sz="4000">
                <a:solidFill>
                  <a:srgbClr val="FFFFFF"/>
                </a:solidFill>
                <a:latin typeface="Canva Sans"/>
                <a:ea typeface="Canva Sans"/>
                <a:cs typeface="Canva Sans"/>
                <a:sym typeface="Canva Sans"/>
              </a:rPr>
              <a:t>Comparative Analysis</a:t>
            </a:r>
          </a:p>
        </p:txBody>
      </p:sp>
      <p:sp>
        <p:nvSpPr>
          <p:cNvPr name="TextBox 8" id="8"/>
          <p:cNvSpPr txBox="true"/>
          <p:nvPr/>
        </p:nvSpPr>
        <p:spPr>
          <a:xfrm rot="0">
            <a:off x="10776571" y="3306786"/>
            <a:ext cx="7511429" cy="6424930"/>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a:ea typeface="Canva Sans"/>
                <a:cs typeface="Canva Sans"/>
                <a:sym typeface="Canva Sans"/>
              </a:rPr>
              <a:t>Evaluated carriers using a dual-scoring system across signal strength, speed, QoS, and RTT metrics. The heatmap visualizations show Dataset 1 excels in QoS and RTT reliability, while Dataset 2 provides superior signal strength. Using normalized scores for both average and peak performance scenarios, I calculated weighted metrics that prioritize factors most critical for transit operations, creating a quantitative framework for carrier recommendation.</a:t>
            </a:r>
          </a:p>
          <a:p>
            <a:pPr algn="ctr">
              <a:lnSpc>
                <a:spcPts val="392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834646" y="1091497"/>
            <a:ext cx="10191858" cy="9195503"/>
            <a:chOff x="0" y="0"/>
            <a:chExt cx="76492081" cy="69014224"/>
          </a:xfrm>
        </p:grpSpPr>
        <p:sp>
          <p:nvSpPr>
            <p:cNvPr name="Freeform 6" id="6"/>
            <p:cNvSpPr/>
            <p:nvPr/>
          </p:nvSpPr>
          <p:spPr>
            <a:xfrm flipH="false" flipV="false" rot="0">
              <a:off x="0" y="0"/>
              <a:ext cx="76492081" cy="69014225"/>
            </a:xfrm>
            <a:custGeom>
              <a:avLst/>
              <a:gdLst/>
              <a:ahLst/>
              <a:cxnLst/>
              <a:rect r="r" b="b" t="t" l="l"/>
              <a:pathLst>
                <a:path h="69014225" w="76492081">
                  <a:moveTo>
                    <a:pt x="12914" y="0"/>
                  </a:moveTo>
                  <a:lnTo>
                    <a:pt x="76479171" y="0"/>
                  </a:lnTo>
                  <a:cubicBezTo>
                    <a:pt x="76482594" y="0"/>
                    <a:pt x="76485880" y="1361"/>
                    <a:pt x="76488299" y="3782"/>
                  </a:cubicBezTo>
                  <a:cubicBezTo>
                    <a:pt x="76490723" y="6204"/>
                    <a:pt x="76492081" y="9489"/>
                    <a:pt x="76492081" y="12914"/>
                  </a:cubicBezTo>
                  <a:lnTo>
                    <a:pt x="76492081" y="69001314"/>
                  </a:lnTo>
                  <a:cubicBezTo>
                    <a:pt x="76492081" y="69004737"/>
                    <a:pt x="76490723" y="69008023"/>
                    <a:pt x="76488299" y="69010442"/>
                  </a:cubicBezTo>
                  <a:cubicBezTo>
                    <a:pt x="76485880" y="69012867"/>
                    <a:pt x="76482594" y="69014225"/>
                    <a:pt x="76479171" y="69014225"/>
                  </a:cubicBezTo>
                  <a:lnTo>
                    <a:pt x="12914" y="69014225"/>
                  </a:lnTo>
                  <a:cubicBezTo>
                    <a:pt x="9489" y="69014225"/>
                    <a:pt x="6204" y="69012867"/>
                    <a:pt x="3782" y="69010442"/>
                  </a:cubicBezTo>
                  <a:cubicBezTo>
                    <a:pt x="1361" y="69008023"/>
                    <a:pt x="0" y="69004737"/>
                    <a:pt x="0" y="69001314"/>
                  </a:cubicBezTo>
                  <a:lnTo>
                    <a:pt x="0" y="12914"/>
                  </a:lnTo>
                  <a:cubicBezTo>
                    <a:pt x="0" y="9489"/>
                    <a:pt x="1361" y="6204"/>
                    <a:pt x="3782" y="3782"/>
                  </a:cubicBezTo>
                  <a:cubicBezTo>
                    <a:pt x="6204" y="1361"/>
                    <a:pt x="9489" y="0"/>
                    <a:pt x="12914" y="0"/>
                  </a:cubicBezTo>
                  <a:close/>
                </a:path>
              </a:pathLst>
            </a:custGeom>
            <a:blipFill>
              <a:blip r:embed="rId2"/>
              <a:stretch>
                <a:fillRect l="-2071" t="0" r="0" b="-13131"/>
              </a:stretch>
            </a:blipFill>
          </p:spPr>
        </p:sp>
      </p:grpSp>
      <p:sp>
        <p:nvSpPr>
          <p:cNvPr name="TextBox 7" id="7"/>
          <p:cNvSpPr txBox="true"/>
          <p:nvPr/>
        </p:nvSpPr>
        <p:spPr>
          <a:xfrm rot="0">
            <a:off x="10925191" y="2001722"/>
            <a:ext cx="5891979" cy="565785"/>
          </a:xfrm>
          <a:prstGeom prst="rect">
            <a:avLst/>
          </a:prstGeom>
        </p:spPr>
        <p:txBody>
          <a:bodyPr anchor="t" rtlCol="false" tIns="0" lIns="0" bIns="0" rIns="0">
            <a:spAutoFit/>
          </a:bodyPr>
          <a:lstStyle/>
          <a:p>
            <a:pPr algn="ctr">
              <a:lnSpc>
                <a:spcPts val="4320"/>
              </a:lnSpc>
            </a:pPr>
            <a:r>
              <a:rPr lang="en-US" sz="4000">
                <a:solidFill>
                  <a:srgbClr val="FFFFFF"/>
                </a:solidFill>
                <a:latin typeface="Canva Sans"/>
                <a:ea typeface="Canva Sans"/>
                <a:cs typeface="Canva Sans"/>
                <a:sym typeface="Canva Sans"/>
              </a:rPr>
              <a:t>Cell Signal Booster</a:t>
            </a:r>
          </a:p>
        </p:txBody>
      </p:sp>
      <p:sp>
        <p:nvSpPr>
          <p:cNvPr name="TextBox 8" id="8"/>
          <p:cNvSpPr txBox="true"/>
          <p:nvPr/>
        </p:nvSpPr>
        <p:spPr>
          <a:xfrm rot="0">
            <a:off x="11468634" y="3823970"/>
            <a:ext cx="5790666" cy="5434330"/>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Small antennas boost and</a:t>
            </a:r>
            <a:r>
              <a:rPr lang="en-US" sz="2800">
                <a:solidFill>
                  <a:srgbClr val="FFFFFF"/>
                </a:solidFill>
                <a:latin typeface="Canva Sans"/>
                <a:ea typeface="Canva Sans"/>
                <a:cs typeface="Canva Sans"/>
                <a:sym typeface="Canva Sans"/>
              </a:rPr>
              <a:t>redistribute the signal, as much as 32x stronger*</a:t>
            </a:r>
          </a:p>
          <a:p>
            <a:pPr algn="l">
              <a:lnSpc>
                <a:spcPts val="3920"/>
              </a:lnSpc>
            </a:pP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Rough estimate of increase in dBm shown</a:t>
            </a:r>
          </a:p>
          <a:p>
            <a:pPr algn="l" marL="604523" indent="-302261" lvl="1">
              <a:lnSpc>
                <a:spcPts val="3920"/>
              </a:lnSpc>
              <a:buFont typeface="Arial"/>
              <a:buChar char="•"/>
            </a:pP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32x = 15 dBm increase</a:t>
            </a: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10x = 10 dBm increase</a:t>
            </a: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6x = 8 dBm increase</a:t>
            </a: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3x = 5 dBm increase</a:t>
            </a:r>
          </a:p>
        </p:txBody>
      </p:sp>
    </p:spTree>
  </p:cSld>
  <p:clrMapOvr>
    <a:masterClrMapping/>
  </p:clrMapOvr>
  <p:transition spd="slow">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38804" y="1091497"/>
            <a:ext cx="10268011" cy="8916484"/>
            <a:chOff x="0" y="0"/>
            <a:chExt cx="79475132" cy="69014224"/>
          </a:xfrm>
        </p:grpSpPr>
        <p:sp>
          <p:nvSpPr>
            <p:cNvPr name="Freeform 6" id="6"/>
            <p:cNvSpPr/>
            <p:nvPr/>
          </p:nvSpPr>
          <p:spPr>
            <a:xfrm flipH="false" flipV="false" rot="0">
              <a:off x="0" y="0"/>
              <a:ext cx="79475130" cy="69014225"/>
            </a:xfrm>
            <a:custGeom>
              <a:avLst/>
              <a:gdLst/>
              <a:ahLst/>
              <a:cxnLst/>
              <a:rect r="r" b="b" t="t" l="l"/>
              <a:pathLst>
                <a:path h="69014225" w="79475130">
                  <a:moveTo>
                    <a:pt x="12818" y="0"/>
                  </a:moveTo>
                  <a:lnTo>
                    <a:pt x="79462312" y="0"/>
                  </a:lnTo>
                  <a:cubicBezTo>
                    <a:pt x="79469394" y="0"/>
                    <a:pt x="79475130" y="5739"/>
                    <a:pt x="79475130" y="12818"/>
                  </a:cubicBezTo>
                  <a:lnTo>
                    <a:pt x="79475130" y="69001407"/>
                  </a:lnTo>
                  <a:cubicBezTo>
                    <a:pt x="79475130" y="69004805"/>
                    <a:pt x="79473778" y="69008067"/>
                    <a:pt x="79471379" y="69010473"/>
                  </a:cubicBezTo>
                  <a:cubicBezTo>
                    <a:pt x="79468973" y="69012873"/>
                    <a:pt x="79465711" y="69014225"/>
                    <a:pt x="79462312" y="69014225"/>
                  </a:cubicBezTo>
                  <a:lnTo>
                    <a:pt x="12818" y="69014225"/>
                  </a:lnTo>
                  <a:cubicBezTo>
                    <a:pt x="5739" y="69014225"/>
                    <a:pt x="0" y="69008489"/>
                    <a:pt x="0" y="69001407"/>
                  </a:cubicBezTo>
                  <a:lnTo>
                    <a:pt x="0" y="12818"/>
                  </a:lnTo>
                  <a:cubicBezTo>
                    <a:pt x="0" y="9418"/>
                    <a:pt x="1350" y="6158"/>
                    <a:pt x="3754" y="3754"/>
                  </a:cubicBezTo>
                  <a:cubicBezTo>
                    <a:pt x="6158" y="1350"/>
                    <a:pt x="9418" y="0"/>
                    <a:pt x="12818" y="0"/>
                  </a:cubicBezTo>
                  <a:close/>
                </a:path>
              </a:pathLst>
            </a:custGeom>
            <a:blipFill>
              <a:blip r:embed="rId2"/>
              <a:stretch>
                <a:fillRect l="-3505" t="0" r="-12418" b="0"/>
              </a:stretch>
            </a:blipFill>
          </p:spPr>
        </p:sp>
      </p:grpSp>
      <p:sp>
        <p:nvSpPr>
          <p:cNvPr name="TextBox 7" id="7"/>
          <p:cNvSpPr txBox="true"/>
          <p:nvPr/>
        </p:nvSpPr>
        <p:spPr>
          <a:xfrm rot="0">
            <a:off x="11316665" y="1731794"/>
            <a:ext cx="5891979" cy="1108710"/>
          </a:xfrm>
          <a:prstGeom prst="rect">
            <a:avLst/>
          </a:prstGeom>
        </p:spPr>
        <p:txBody>
          <a:bodyPr anchor="t" rtlCol="false" tIns="0" lIns="0" bIns="0" rIns="0">
            <a:spAutoFit/>
          </a:bodyPr>
          <a:lstStyle/>
          <a:p>
            <a:pPr algn="ctr">
              <a:lnSpc>
                <a:spcPts val="4320"/>
              </a:lnSpc>
            </a:pPr>
            <a:r>
              <a:rPr lang="en-US" sz="4000">
                <a:solidFill>
                  <a:srgbClr val="FFFFFF"/>
                </a:solidFill>
                <a:latin typeface="Canva Sans"/>
                <a:ea typeface="Canva Sans"/>
                <a:cs typeface="Canva Sans"/>
                <a:sym typeface="Canva Sans"/>
              </a:rPr>
              <a:t>Repeater Placement Algorithm</a:t>
            </a:r>
          </a:p>
        </p:txBody>
      </p:sp>
      <p:sp>
        <p:nvSpPr>
          <p:cNvPr name="TextBox 8" id="8"/>
          <p:cNvSpPr txBox="true"/>
          <p:nvPr/>
        </p:nvSpPr>
        <p:spPr>
          <a:xfrm rot="0">
            <a:off x="11417977" y="3524050"/>
            <a:ext cx="5790666" cy="5929630"/>
          </a:xfrm>
          <a:prstGeom prst="rect">
            <a:avLst/>
          </a:prstGeom>
        </p:spPr>
        <p:txBody>
          <a:bodyPr anchor="t" rtlCol="false" tIns="0" lIns="0" bIns="0" rIns="0">
            <a:spAutoFit/>
          </a:bodyPr>
          <a:lstStyle/>
          <a:p>
            <a:pPr algn="l">
              <a:lnSpc>
                <a:spcPts val="3920"/>
              </a:lnSpc>
            </a:pPr>
            <a:r>
              <a:rPr lang="en-US" sz="2800">
                <a:solidFill>
                  <a:srgbClr val="FFFFFF"/>
                </a:solidFill>
                <a:latin typeface="Canva Sans"/>
                <a:ea typeface="Canva Sans"/>
                <a:cs typeface="Canva Sans"/>
                <a:sym typeface="Canva Sans"/>
              </a:rPr>
              <a:t>The </a:t>
            </a:r>
            <a:r>
              <a:rPr lang="en-US" sz="2800" i="true">
                <a:solidFill>
                  <a:srgbClr val="FFFFFF"/>
                </a:solidFill>
                <a:latin typeface="Canva Sans Italics"/>
                <a:ea typeface="Canva Sans Italics"/>
                <a:cs typeface="Canva Sans Italics"/>
                <a:sym typeface="Canva Sans Italics"/>
              </a:rPr>
              <a:t>min_repeaters  </a:t>
            </a:r>
            <a:r>
              <a:rPr lang="en-US" sz="2800">
                <a:solidFill>
                  <a:srgbClr val="FFFFFF"/>
                </a:solidFill>
                <a:latin typeface="Canva Sans"/>
                <a:ea typeface="Canva Sans"/>
                <a:cs typeface="Canva Sans"/>
                <a:sym typeface="Canva Sans"/>
              </a:rPr>
              <a:t>function determines the minimum number of repeaters needed to improve weak RSSI signals in a grid. It identifies poor signal locations, places repeaters at the worst spots, and boosts nearby signals based on a predefined map. The function returns the number of repeaters used, their locations, and the updated RSSI values.</a:t>
            </a:r>
          </a:p>
        </p:txBody>
      </p:sp>
    </p:spTree>
  </p:cSld>
  <p:clrMapOvr>
    <a:masterClrMapping/>
  </p:clrMapOvr>
  <p:transition spd="slow">
    <p:fade/>
  </p:transition>
</p:sld>
</file>

<file path=ppt/slides/slide1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19437" y="2321464"/>
            <a:ext cx="2130150" cy="21301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505333" y="8186728"/>
            <a:ext cx="4814433" cy="48144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0"/>
                  </a:srgbClr>
                </a:gs>
                <a:gs pos="100000">
                  <a:srgbClr val="F6D573">
                    <a:alpha val="100000"/>
                  </a:srgbClr>
                </a:gs>
              </a:gsLst>
              <a:path path="circle">
                <a:fillToRect l="50000" r="50000" t="50000" b="50000"/>
              </a:path>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2413407" y="-6614625"/>
            <a:ext cx="9295402" cy="92954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0"/>
                  </a:srgbClr>
                </a:gs>
                <a:gs pos="100000">
                  <a:srgbClr val="F6D573">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10595952">
            <a:off x="13943111" y="4709006"/>
            <a:ext cx="2130150" cy="21301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1028700" y="3755474"/>
            <a:ext cx="16230600" cy="3144987"/>
          </a:xfrm>
          <a:prstGeom prst="rect">
            <a:avLst/>
          </a:prstGeom>
        </p:spPr>
        <p:txBody>
          <a:bodyPr anchor="t" rtlCol="false" tIns="0" lIns="0" bIns="0" rIns="0">
            <a:spAutoFit/>
          </a:bodyPr>
          <a:lstStyle/>
          <a:p>
            <a:pPr algn="ctr">
              <a:lnSpc>
                <a:spcPts val="12273"/>
              </a:lnSpc>
            </a:pPr>
            <a:r>
              <a:rPr lang="en-US" sz="11364">
                <a:solidFill>
                  <a:srgbClr val="FFFFFF"/>
                </a:solidFill>
                <a:latin typeface="Anton"/>
                <a:ea typeface="Anton"/>
                <a:cs typeface="Anton"/>
                <a:sym typeface="Anton"/>
              </a:rPr>
              <a:t>THANK YOU FOR YOUR ATTENTION</a:t>
            </a:r>
          </a:p>
        </p:txBody>
      </p:sp>
      <p:sp>
        <p:nvSpPr>
          <p:cNvPr name="TextBox 15" id="15"/>
          <p:cNvSpPr txBox="true"/>
          <p:nvPr/>
        </p:nvSpPr>
        <p:spPr>
          <a:xfrm rot="0">
            <a:off x="6903233" y="990600"/>
            <a:ext cx="4481534" cy="216662"/>
          </a:xfrm>
          <a:prstGeom prst="rect">
            <a:avLst/>
          </a:prstGeom>
        </p:spPr>
        <p:txBody>
          <a:bodyPr anchor="t" rtlCol="false" tIns="0" lIns="0" bIns="0" rIns="0">
            <a:spAutoFit/>
          </a:bodyPr>
          <a:lstStyle/>
          <a:p>
            <a:pPr algn="ctr">
              <a:lnSpc>
                <a:spcPts val="1708"/>
              </a:lnSpc>
            </a:pPr>
            <a:r>
              <a:rPr lang="en-US" sz="1220">
                <a:solidFill>
                  <a:srgbClr val="FFFFFF"/>
                </a:solidFill>
                <a:latin typeface="Poppins"/>
                <a:ea typeface="Poppins"/>
                <a:cs typeface="Poppins"/>
                <a:sym typeface="Poppins"/>
              </a:rPr>
              <a:t>Date: 8th March, 2025</a:t>
            </a:r>
          </a:p>
        </p:txBody>
      </p:sp>
      <p:sp>
        <p:nvSpPr>
          <p:cNvPr name="TextBox 16" id="16"/>
          <p:cNvSpPr txBox="true"/>
          <p:nvPr/>
        </p:nvSpPr>
        <p:spPr>
          <a:xfrm rot="0">
            <a:off x="6903233" y="9041638"/>
            <a:ext cx="4481534" cy="216662"/>
          </a:xfrm>
          <a:prstGeom prst="rect">
            <a:avLst/>
          </a:prstGeom>
        </p:spPr>
        <p:txBody>
          <a:bodyPr anchor="t" rtlCol="false" tIns="0" lIns="0" bIns="0" rIns="0">
            <a:spAutoFit/>
          </a:bodyPr>
          <a:lstStyle/>
          <a:p>
            <a:pPr algn="ctr">
              <a:lnSpc>
                <a:spcPts val="1708"/>
              </a:lnSpc>
            </a:pPr>
            <a:r>
              <a:rPr lang="en-US" sz="1220">
                <a:solidFill>
                  <a:srgbClr val="FFFFFF"/>
                </a:solidFill>
                <a:latin typeface="Poppins"/>
                <a:ea typeface="Poppins"/>
                <a:cs typeface="Poppins"/>
                <a:sym typeface="Poppins"/>
              </a:rPr>
              <a:t>Presented by: Mohammed Syed</a:t>
            </a:r>
          </a:p>
        </p:txBody>
      </p:sp>
    </p:spTree>
  </p:cSld>
  <p:clrMapOvr>
    <a:masterClrMapping/>
  </p:clrMapOvr>
  <p:transition spd="slow">
    <p:fade/>
  </p:transition>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5319461"/>
            <a:ext cx="5625385" cy="898985"/>
            <a:chOff x="0" y="0"/>
            <a:chExt cx="1481583" cy="236770"/>
          </a:xfrm>
        </p:grpSpPr>
        <p:sp>
          <p:nvSpPr>
            <p:cNvPr name="Freeform 3" id="3"/>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4" id="4"/>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6930310" y="5319461"/>
            <a:ext cx="5625385" cy="898985"/>
            <a:chOff x="0" y="0"/>
            <a:chExt cx="1481583" cy="236770"/>
          </a:xfrm>
        </p:grpSpPr>
        <p:sp>
          <p:nvSpPr>
            <p:cNvPr name="Freeform 6" id="6"/>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7" id="7"/>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028700" y="6332746"/>
            <a:ext cx="5625385" cy="898985"/>
            <a:chOff x="0" y="0"/>
            <a:chExt cx="1481583" cy="236770"/>
          </a:xfrm>
        </p:grpSpPr>
        <p:sp>
          <p:nvSpPr>
            <p:cNvPr name="Freeform 9" id="9"/>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10" id="10"/>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6930310" y="6332746"/>
            <a:ext cx="5625385" cy="898985"/>
            <a:chOff x="0" y="0"/>
            <a:chExt cx="1481583" cy="236770"/>
          </a:xfrm>
        </p:grpSpPr>
        <p:sp>
          <p:nvSpPr>
            <p:cNvPr name="Freeform 12" id="12"/>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13" id="13"/>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028700" y="5319461"/>
            <a:ext cx="147884" cy="898985"/>
            <a:chOff x="0" y="0"/>
            <a:chExt cx="38949" cy="236770"/>
          </a:xfrm>
        </p:grpSpPr>
        <p:sp>
          <p:nvSpPr>
            <p:cNvPr name="Freeform 15" id="15"/>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16" id="16"/>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17" id="17"/>
          <p:cNvGrpSpPr/>
          <p:nvPr/>
        </p:nvGrpSpPr>
        <p:grpSpPr>
          <a:xfrm rot="0">
            <a:off x="6930310" y="5319461"/>
            <a:ext cx="147884" cy="898985"/>
            <a:chOff x="0" y="0"/>
            <a:chExt cx="38949" cy="236770"/>
          </a:xfrm>
        </p:grpSpPr>
        <p:sp>
          <p:nvSpPr>
            <p:cNvPr name="Freeform 18" id="18"/>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19" id="19"/>
            <p:cNvSpPr txBox="true"/>
            <p:nvPr/>
          </p:nvSpPr>
          <p:spPr>
            <a:xfrm>
              <a:off x="0" y="-57150"/>
              <a:ext cx="38949" cy="293920"/>
            </a:xfrm>
            <a:prstGeom prst="rect">
              <a:avLst/>
            </a:prstGeom>
          </p:spPr>
          <p:txBody>
            <a:bodyPr anchor="ctr" rtlCol="false" tIns="50800" lIns="50800" bIns="50800" rIns="50800"/>
            <a:lstStyle/>
            <a:p>
              <a:pPr algn="ctr">
                <a:lnSpc>
                  <a:spcPts val="3079"/>
                </a:lnSpc>
              </a:pPr>
            </a:p>
          </p:txBody>
        </p:sp>
      </p:grpSp>
      <p:grpSp>
        <p:nvGrpSpPr>
          <p:cNvPr name="Group 20" id="20"/>
          <p:cNvGrpSpPr/>
          <p:nvPr/>
        </p:nvGrpSpPr>
        <p:grpSpPr>
          <a:xfrm rot="0">
            <a:off x="1028700" y="6332746"/>
            <a:ext cx="147884" cy="898985"/>
            <a:chOff x="0" y="0"/>
            <a:chExt cx="38949" cy="236770"/>
          </a:xfrm>
        </p:grpSpPr>
        <p:sp>
          <p:nvSpPr>
            <p:cNvPr name="Freeform 21" id="21"/>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22" id="22"/>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23" id="23"/>
          <p:cNvGrpSpPr/>
          <p:nvPr/>
        </p:nvGrpSpPr>
        <p:grpSpPr>
          <a:xfrm rot="0">
            <a:off x="6930310" y="6332746"/>
            <a:ext cx="147884" cy="898985"/>
            <a:chOff x="0" y="0"/>
            <a:chExt cx="38949" cy="236770"/>
          </a:xfrm>
        </p:grpSpPr>
        <p:sp>
          <p:nvSpPr>
            <p:cNvPr name="Freeform 24" id="24"/>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25" id="25"/>
            <p:cNvSpPr txBox="true"/>
            <p:nvPr/>
          </p:nvSpPr>
          <p:spPr>
            <a:xfrm>
              <a:off x="0" y="-57150"/>
              <a:ext cx="38949" cy="293920"/>
            </a:xfrm>
            <a:prstGeom prst="rect">
              <a:avLst/>
            </a:prstGeom>
          </p:spPr>
          <p:txBody>
            <a:bodyPr anchor="ctr" rtlCol="false" tIns="50800" lIns="50800" bIns="50800" rIns="50800"/>
            <a:lstStyle/>
            <a:p>
              <a:pPr algn="ctr">
                <a:lnSpc>
                  <a:spcPts val="3079"/>
                </a:lnSpc>
              </a:pPr>
            </a:p>
          </p:txBody>
        </p:sp>
      </p:grpSp>
      <p:sp>
        <p:nvSpPr>
          <p:cNvPr name="TextBox 26" id="26"/>
          <p:cNvSpPr txBox="true"/>
          <p:nvPr/>
        </p:nvSpPr>
        <p:spPr>
          <a:xfrm rot="0">
            <a:off x="1028700" y="4602869"/>
            <a:ext cx="2708980" cy="598932"/>
          </a:xfrm>
          <a:prstGeom prst="rect">
            <a:avLst/>
          </a:prstGeom>
        </p:spPr>
        <p:txBody>
          <a:bodyPr anchor="t" rtlCol="false" tIns="0" lIns="0" bIns="0" rIns="0">
            <a:spAutoFit/>
          </a:bodyPr>
          <a:lstStyle/>
          <a:p>
            <a:pPr algn="l">
              <a:lnSpc>
                <a:spcPts val="4643"/>
              </a:lnSpc>
            </a:pPr>
            <a:r>
              <a:rPr lang="en-US" sz="4299">
                <a:solidFill>
                  <a:srgbClr val="FFFFFF"/>
                </a:solidFill>
                <a:latin typeface="Anton"/>
                <a:ea typeface="Anton"/>
                <a:cs typeface="Anton"/>
                <a:sym typeface="Anton"/>
              </a:rPr>
              <a:t>AGENDA</a:t>
            </a:r>
          </a:p>
        </p:txBody>
      </p:sp>
      <p:sp>
        <p:nvSpPr>
          <p:cNvPr name="TextBox 27" id="27"/>
          <p:cNvSpPr txBox="true"/>
          <p:nvPr/>
        </p:nvSpPr>
        <p:spPr>
          <a:xfrm rot="0">
            <a:off x="1453266" y="5594270"/>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Challenge Statement </a:t>
            </a:r>
          </a:p>
        </p:txBody>
      </p:sp>
      <p:sp>
        <p:nvSpPr>
          <p:cNvPr name="TextBox 28" id="28"/>
          <p:cNvSpPr txBox="true"/>
          <p:nvPr/>
        </p:nvSpPr>
        <p:spPr>
          <a:xfrm rot="0">
            <a:off x="7364401" y="5594270"/>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Coverage Visualization</a:t>
            </a:r>
          </a:p>
        </p:txBody>
      </p:sp>
      <p:sp>
        <p:nvSpPr>
          <p:cNvPr name="TextBox 29" id="29"/>
          <p:cNvSpPr txBox="true"/>
          <p:nvPr/>
        </p:nvSpPr>
        <p:spPr>
          <a:xfrm rot="0">
            <a:off x="1453266" y="6607555"/>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Objectives</a:t>
            </a:r>
          </a:p>
        </p:txBody>
      </p:sp>
      <p:sp>
        <p:nvSpPr>
          <p:cNvPr name="TextBox 30" id="30"/>
          <p:cNvSpPr txBox="true"/>
          <p:nvPr/>
        </p:nvSpPr>
        <p:spPr>
          <a:xfrm rot="0">
            <a:off x="7354876" y="6607555"/>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Score Calculation</a:t>
            </a:r>
          </a:p>
        </p:txBody>
      </p:sp>
      <p:grpSp>
        <p:nvGrpSpPr>
          <p:cNvPr name="Group 31" id="31"/>
          <p:cNvGrpSpPr/>
          <p:nvPr/>
        </p:nvGrpSpPr>
        <p:grpSpPr>
          <a:xfrm rot="0">
            <a:off x="1028700" y="7346030"/>
            <a:ext cx="5625385" cy="898985"/>
            <a:chOff x="0" y="0"/>
            <a:chExt cx="1481583" cy="236770"/>
          </a:xfrm>
        </p:grpSpPr>
        <p:sp>
          <p:nvSpPr>
            <p:cNvPr name="Freeform 32" id="32"/>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33" id="33"/>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34" id="34"/>
          <p:cNvGrpSpPr/>
          <p:nvPr/>
        </p:nvGrpSpPr>
        <p:grpSpPr>
          <a:xfrm rot="0">
            <a:off x="6930310" y="7346030"/>
            <a:ext cx="5625385" cy="898985"/>
            <a:chOff x="0" y="0"/>
            <a:chExt cx="1481583" cy="236770"/>
          </a:xfrm>
        </p:grpSpPr>
        <p:sp>
          <p:nvSpPr>
            <p:cNvPr name="Freeform 35" id="35"/>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36" id="36"/>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37" id="37"/>
          <p:cNvGrpSpPr/>
          <p:nvPr/>
        </p:nvGrpSpPr>
        <p:grpSpPr>
          <a:xfrm rot="0">
            <a:off x="1028700" y="7346030"/>
            <a:ext cx="147884" cy="898985"/>
            <a:chOff x="0" y="0"/>
            <a:chExt cx="38949" cy="236770"/>
          </a:xfrm>
        </p:grpSpPr>
        <p:sp>
          <p:nvSpPr>
            <p:cNvPr name="Freeform 38" id="38"/>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39" id="39"/>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40" id="40"/>
          <p:cNvGrpSpPr/>
          <p:nvPr/>
        </p:nvGrpSpPr>
        <p:grpSpPr>
          <a:xfrm rot="0">
            <a:off x="6930310" y="7346030"/>
            <a:ext cx="147884" cy="898985"/>
            <a:chOff x="0" y="0"/>
            <a:chExt cx="38949" cy="236770"/>
          </a:xfrm>
        </p:grpSpPr>
        <p:sp>
          <p:nvSpPr>
            <p:cNvPr name="Freeform 41" id="41"/>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42" id="42"/>
            <p:cNvSpPr txBox="true"/>
            <p:nvPr/>
          </p:nvSpPr>
          <p:spPr>
            <a:xfrm>
              <a:off x="0" y="-57150"/>
              <a:ext cx="38949" cy="293920"/>
            </a:xfrm>
            <a:prstGeom prst="rect">
              <a:avLst/>
            </a:prstGeom>
          </p:spPr>
          <p:txBody>
            <a:bodyPr anchor="ctr" rtlCol="false" tIns="50800" lIns="50800" bIns="50800" rIns="50800"/>
            <a:lstStyle/>
            <a:p>
              <a:pPr algn="ctr">
                <a:lnSpc>
                  <a:spcPts val="3079"/>
                </a:lnSpc>
              </a:pPr>
            </a:p>
          </p:txBody>
        </p:sp>
      </p:grpSp>
      <p:sp>
        <p:nvSpPr>
          <p:cNvPr name="TextBox 43" id="43"/>
          <p:cNvSpPr txBox="true"/>
          <p:nvPr/>
        </p:nvSpPr>
        <p:spPr>
          <a:xfrm rot="0">
            <a:off x="1458211" y="7620839"/>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Data Preprocessing</a:t>
            </a:r>
          </a:p>
        </p:txBody>
      </p:sp>
      <p:sp>
        <p:nvSpPr>
          <p:cNvPr name="TextBox 44" id="44"/>
          <p:cNvSpPr txBox="true"/>
          <p:nvPr/>
        </p:nvSpPr>
        <p:spPr>
          <a:xfrm rot="0">
            <a:off x="7354876" y="7620839"/>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Repeater Placement Algorithm</a:t>
            </a:r>
          </a:p>
        </p:txBody>
      </p:sp>
      <p:grpSp>
        <p:nvGrpSpPr>
          <p:cNvPr name="Group 45" id="45"/>
          <p:cNvGrpSpPr/>
          <p:nvPr/>
        </p:nvGrpSpPr>
        <p:grpSpPr>
          <a:xfrm rot="0">
            <a:off x="1028700" y="8359315"/>
            <a:ext cx="5625385" cy="898985"/>
            <a:chOff x="0" y="0"/>
            <a:chExt cx="1481583" cy="236770"/>
          </a:xfrm>
        </p:grpSpPr>
        <p:sp>
          <p:nvSpPr>
            <p:cNvPr name="Freeform 46" id="46"/>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47" id="47"/>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48" id="48"/>
          <p:cNvGrpSpPr/>
          <p:nvPr/>
        </p:nvGrpSpPr>
        <p:grpSpPr>
          <a:xfrm rot="0">
            <a:off x="6930310" y="8359315"/>
            <a:ext cx="5625385" cy="898985"/>
            <a:chOff x="0" y="0"/>
            <a:chExt cx="1481583" cy="236770"/>
          </a:xfrm>
        </p:grpSpPr>
        <p:sp>
          <p:nvSpPr>
            <p:cNvPr name="Freeform 49" id="49"/>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50" id="50"/>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51" id="51"/>
          <p:cNvGrpSpPr/>
          <p:nvPr/>
        </p:nvGrpSpPr>
        <p:grpSpPr>
          <a:xfrm rot="0">
            <a:off x="1028700" y="8359315"/>
            <a:ext cx="147884" cy="898985"/>
            <a:chOff x="0" y="0"/>
            <a:chExt cx="38949" cy="236770"/>
          </a:xfrm>
        </p:grpSpPr>
        <p:sp>
          <p:nvSpPr>
            <p:cNvPr name="Freeform 52" id="52"/>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53" id="53"/>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54" id="54"/>
          <p:cNvGrpSpPr/>
          <p:nvPr/>
        </p:nvGrpSpPr>
        <p:grpSpPr>
          <a:xfrm rot="0">
            <a:off x="6930310" y="8359315"/>
            <a:ext cx="147884" cy="898985"/>
            <a:chOff x="0" y="0"/>
            <a:chExt cx="38949" cy="236770"/>
          </a:xfrm>
        </p:grpSpPr>
        <p:sp>
          <p:nvSpPr>
            <p:cNvPr name="Freeform 55" id="55"/>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56" id="56"/>
            <p:cNvSpPr txBox="true"/>
            <p:nvPr/>
          </p:nvSpPr>
          <p:spPr>
            <a:xfrm>
              <a:off x="0" y="-57150"/>
              <a:ext cx="38949" cy="293920"/>
            </a:xfrm>
            <a:prstGeom prst="rect">
              <a:avLst/>
            </a:prstGeom>
          </p:spPr>
          <p:txBody>
            <a:bodyPr anchor="ctr" rtlCol="false" tIns="50800" lIns="50800" bIns="50800" rIns="50800"/>
            <a:lstStyle/>
            <a:p>
              <a:pPr algn="ctr">
                <a:lnSpc>
                  <a:spcPts val="3079"/>
                </a:lnSpc>
              </a:pPr>
            </a:p>
          </p:txBody>
        </p:sp>
      </p:grpSp>
      <p:sp>
        <p:nvSpPr>
          <p:cNvPr name="TextBox 57" id="57"/>
          <p:cNvSpPr txBox="true"/>
          <p:nvPr/>
        </p:nvSpPr>
        <p:spPr>
          <a:xfrm rot="0">
            <a:off x="1453266" y="8634124"/>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Exploratory Data Analysis</a:t>
            </a:r>
          </a:p>
        </p:txBody>
      </p:sp>
      <p:sp>
        <p:nvSpPr>
          <p:cNvPr name="TextBox 58" id="58"/>
          <p:cNvSpPr txBox="true"/>
          <p:nvPr/>
        </p:nvSpPr>
        <p:spPr>
          <a:xfrm rot="0">
            <a:off x="7354876" y="8634124"/>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Comparative Analysis</a:t>
            </a:r>
          </a:p>
        </p:txBody>
      </p:sp>
      <p:grpSp>
        <p:nvGrpSpPr>
          <p:cNvPr name="Group 59" id="59"/>
          <p:cNvGrpSpPr/>
          <p:nvPr/>
        </p:nvGrpSpPr>
        <p:grpSpPr>
          <a:xfrm rot="1548544">
            <a:off x="-2061223" y="-4392879"/>
            <a:ext cx="7939124" cy="7939124"/>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61" id="6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2" id="62"/>
          <p:cNvGrpSpPr/>
          <p:nvPr/>
        </p:nvGrpSpPr>
        <p:grpSpPr>
          <a:xfrm rot="9509645">
            <a:off x="14439414" y="6498329"/>
            <a:ext cx="7939124" cy="7939124"/>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64" id="6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5" id="65"/>
          <p:cNvGrpSpPr/>
          <p:nvPr/>
        </p:nvGrpSpPr>
        <p:grpSpPr>
          <a:xfrm rot="2561510">
            <a:off x="11364206" y="3944177"/>
            <a:ext cx="1868692" cy="1868692"/>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67" id="6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265815" y="1858275"/>
            <a:ext cx="4638145" cy="6649365"/>
            <a:chOff x="0" y="0"/>
            <a:chExt cx="1221569" cy="1751273"/>
          </a:xfrm>
        </p:grpSpPr>
        <p:sp>
          <p:nvSpPr>
            <p:cNvPr name="Freeform 3" id="3"/>
            <p:cNvSpPr/>
            <p:nvPr/>
          </p:nvSpPr>
          <p:spPr>
            <a:xfrm flipH="false" flipV="false" rot="0">
              <a:off x="0" y="0"/>
              <a:ext cx="1221569" cy="1751273"/>
            </a:xfrm>
            <a:custGeom>
              <a:avLst/>
              <a:gdLst/>
              <a:ahLst/>
              <a:cxnLst/>
              <a:rect r="r" b="b" t="t" l="l"/>
              <a:pathLst>
                <a:path h="1751273" w="1221569">
                  <a:moveTo>
                    <a:pt x="28376" y="0"/>
                  </a:moveTo>
                  <a:lnTo>
                    <a:pt x="1193193" y="0"/>
                  </a:lnTo>
                  <a:cubicBezTo>
                    <a:pt x="1200719" y="0"/>
                    <a:pt x="1207936" y="2990"/>
                    <a:pt x="1213258" y="8311"/>
                  </a:cubicBezTo>
                  <a:cubicBezTo>
                    <a:pt x="1218579" y="13633"/>
                    <a:pt x="1221569" y="20850"/>
                    <a:pt x="1221569" y="28376"/>
                  </a:cubicBezTo>
                  <a:lnTo>
                    <a:pt x="1221569" y="1722897"/>
                  </a:lnTo>
                  <a:cubicBezTo>
                    <a:pt x="1221569" y="1738569"/>
                    <a:pt x="1208865" y="1751273"/>
                    <a:pt x="1193193" y="1751273"/>
                  </a:cubicBezTo>
                  <a:lnTo>
                    <a:pt x="28376" y="1751273"/>
                  </a:lnTo>
                  <a:cubicBezTo>
                    <a:pt x="20850" y="1751273"/>
                    <a:pt x="13633" y="1748284"/>
                    <a:pt x="8311" y="1742962"/>
                  </a:cubicBezTo>
                  <a:cubicBezTo>
                    <a:pt x="2990" y="1737640"/>
                    <a:pt x="0" y="1730423"/>
                    <a:pt x="0" y="1722897"/>
                  </a:cubicBezTo>
                  <a:lnTo>
                    <a:pt x="0" y="28376"/>
                  </a:lnTo>
                  <a:cubicBezTo>
                    <a:pt x="0" y="12704"/>
                    <a:pt x="12704" y="0"/>
                    <a:pt x="28376" y="0"/>
                  </a:cubicBezTo>
                  <a:close/>
                </a:path>
              </a:pathLst>
            </a:custGeom>
            <a:solidFill>
              <a:srgbClr val="F6D573"/>
            </a:solidFill>
          </p:spPr>
        </p:sp>
        <p:sp>
          <p:nvSpPr>
            <p:cNvPr name="TextBox 4" id="4"/>
            <p:cNvSpPr txBox="true"/>
            <p:nvPr/>
          </p:nvSpPr>
          <p:spPr>
            <a:xfrm>
              <a:off x="0" y="-47625"/>
              <a:ext cx="1221569" cy="1798898"/>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342343" y="-491512"/>
            <a:ext cx="4313095" cy="8229600"/>
            <a:chOff x="0" y="0"/>
            <a:chExt cx="31802207" cy="60680201"/>
          </a:xfrm>
        </p:grpSpPr>
        <p:sp>
          <p:nvSpPr>
            <p:cNvPr name="Freeform 6" id="6"/>
            <p:cNvSpPr/>
            <p:nvPr/>
          </p:nvSpPr>
          <p:spPr>
            <a:xfrm flipH="false" flipV="false" rot="0">
              <a:off x="0" y="0"/>
              <a:ext cx="31802208" cy="60680203"/>
            </a:xfrm>
            <a:custGeom>
              <a:avLst/>
              <a:gdLst/>
              <a:ahLst/>
              <a:cxnLst/>
              <a:rect r="r" b="b" t="t" l="l"/>
              <a:pathLst>
                <a:path h="60680203" w="31802208">
                  <a:moveTo>
                    <a:pt x="30515" y="0"/>
                  </a:moveTo>
                  <a:lnTo>
                    <a:pt x="31771692" y="0"/>
                  </a:lnTo>
                  <a:cubicBezTo>
                    <a:pt x="31788546" y="0"/>
                    <a:pt x="31802208" y="13662"/>
                    <a:pt x="31802208" y="30515"/>
                  </a:cubicBezTo>
                  <a:lnTo>
                    <a:pt x="31802208" y="60649687"/>
                  </a:lnTo>
                  <a:cubicBezTo>
                    <a:pt x="31802208" y="60666542"/>
                    <a:pt x="31788546" y="60680203"/>
                    <a:pt x="31771692" y="60680203"/>
                  </a:cubicBezTo>
                  <a:lnTo>
                    <a:pt x="30515" y="60680203"/>
                  </a:lnTo>
                  <a:cubicBezTo>
                    <a:pt x="13662" y="60680203"/>
                    <a:pt x="0" y="60666542"/>
                    <a:pt x="0" y="60649687"/>
                  </a:cubicBezTo>
                  <a:lnTo>
                    <a:pt x="0" y="30515"/>
                  </a:lnTo>
                  <a:cubicBezTo>
                    <a:pt x="0" y="13662"/>
                    <a:pt x="13662" y="0"/>
                    <a:pt x="30515" y="0"/>
                  </a:cubicBezTo>
                  <a:close/>
                </a:path>
              </a:pathLst>
            </a:custGeom>
            <a:blipFill>
              <a:blip r:embed="rId2"/>
              <a:stretch>
                <a:fillRect l="-111736" t="0" r="-76567" b="0"/>
              </a:stretch>
            </a:blipFill>
          </p:spPr>
        </p:sp>
      </p:grpSp>
      <p:grpSp>
        <p:nvGrpSpPr>
          <p:cNvPr name="Group 7" id="7"/>
          <p:cNvGrpSpPr/>
          <p:nvPr/>
        </p:nvGrpSpPr>
        <p:grpSpPr>
          <a:xfrm rot="0">
            <a:off x="6258061" y="2557780"/>
            <a:ext cx="4313095" cy="8229600"/>
            <a:chOff x="0" y="0"/>
            <a:chExt cx="31802207" cy="60680201"/>
          </a:xfrm>
        </p:grpSpPr>
        <p:sp>
          <p:nvSpPr>
            <p:cNvPr name="Freeform 8" id="8"/>
            <p:cNvSpPr/>
            <p:nvPr/>
          </p:nvSpPr>
          <p:spPr>
            <a:xfrm flipH="false" flipV="false" rot="0">
              <a:off x="0" y="0"/>
              <a:ext cx="31802208" cy="60680203"/>
            </a:xfrm>
            <a:custGeom>
              <a:avLst/>
              <a:gdLst/>
              <a:ahLst/>
              <a:cxnLst/>
              <a:rect r="r" b="b" t="t" l="l"/>
              <a:pathLst>
                <a:path h="60680203" w="31802208">
                  <a:moveTo>
                    <a:pt x="30515" y="0"/>
                  </a:moveTo>
                  <a:lnTo>
                    <a:pt x="31771692" y="0"/>
                  </a:lnTo>
                  <a:cubicBezTo>
                    <a:pt x="31788546" y="0"/>
                    <a:pt x="31802208" y="13662"/>
                    <a:pt x="31802208" y="30515"/>
                  </a:cubicBezTo>
                  <a:lnTo>
                    <a:pt x="31802208" y="60649687"/>
                  </a:lnTo>
                  <a:cubicBezTo>
                    <a:pt x="31802208" y="60666542"/>
                    <a:pt x="31788546" y="60680203"/>
                    <a:pt x="31771692" y="60680203"/>
                  </a:cubicBezTo>
                  <a:lnTo>
                    <a:pt x="30515" y="60680203"/>
                  </a:lnTo>
                  <a:cubicBezTo>
                    <a:pt x="13662" y="60680203"/>
                    <a:pt x="0" y="60666542"/>
                    <a:pt x="0" y="60649687"/>
                  </a:cubicBezTo>
                  <a:lnTo>
                    <a:pt x="0" y="30515"/>
                  </a:lnTo>
                  <a:cubicBezTo>
                    <a:pt x="0" y="13662"/>
                    <a:pt x="13662" y="0"/>
                    <a:pt x="30515" y="0"/>
                  </a:cubicBezTo>
                  <a:close/>
                </a:path>
              </a:pathLst>
            </a:custGeom>
            <a:blipFill>
              <a:blip r:embed="rId3"/>
              <a:stretch>
                <a:fillRect l="0" t="0" r="-188304" b="0"/>
              </a:stretch>
            </a:blipFill>
            <a:ln cap="sq">
              <a:noFill/>
              <a:prstDash val="solid"/>
              <a:miter/>
            </a:ln>
          </p:spPr>
        </p:sp>
      </p:grpSp>
      <p:grpSp>
        <p:nvGrpSpPr>
          <p:cNvPr name="Group 9" id="9"/>
          <p:cNvGrpSpPr/>
          <p:nvPr/>
        </p:nvGrpSpPr>
        <p:grpSpPr>
          <a:xfrm rot="0">
            <a:off x="11046897" y="2426734"/>
            <a:ext cx="5625385" cy="898985"/>
            <a:chOff x="0" y="0"/>
            <a:chExt cx="1481583" cy="236770"/>
          </a:xfrm>
        </p:grpSpPr>
        <p:sp>
          <p:nvSpPr>
            <p:cNvPr name="Freeform 10" id="10"/>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11" id="11"/>
            <p:cNvSpPr txBox="true"/>
            <p:nvPr/>
          </p:nvSpPr>
          <p:spPr>
            <a:xfrm>
              <a:off x="0" y="-47625"/>
              <a:ext cx="1481583" cy="28439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1046897" y="3426420"/>
            <a:ext cx="5625385" cy="898985"/>
            <a:chOff x="0" y="0"/>
            <a:chExt cx="1481583" cy="236770"/>
          </a:xfrm>
        </p:grpSpPr>
        <p:sp>
          <p:nvSpPr>
            <p:cNvPr name="Freeform 13" id="13"/>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14" id="14"/>
            <p:cNvSpPr txBox="true"/>
            <p:nvPr/>
          </p:nvSpPr>
          <p:spPr>
            <a:xfrm>
              <a:off x="0" y="-47625"/>
              <a:ext cx="1481583" cy="28439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1046897" y="2426734"/>
            <a:ext cx="147884" cy="898985"/>
            <a:chOff x="0" y="0"/>
            <a:chExt cx="38949" cy="236770"/>
          </a:xfrm>
        </p:grpSpPr>
        <p:sp>
          <p:nvSpPr>
            <p:cNvPr name="Freeform 16" id="16"/>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17" id="17"/>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11046897" y="3426420"/>
            <a:ext cx="147884" cy="898985"/>
            <a:chOff x="0" y="0"/>
            <a:chExt cx="38949" cy="236770"/>
          </a:xfrm>
        </p:grpSpPr>
        <p:sp>
          <p:nvSpPr>
            <p:cNvPr name="Freeform 19" id="19"/>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20" id="20"/>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21" id="21"/>
          <p:cNvGrpSpPr/>
          <p:nvPr/>
        </p:nvGrpSpPr>
        <p:grpSpPr>
          <a:xfrm rot="0">
            <a:off x="11046897" y="4426105"/>
            <a:ext cx="5625385" cy="898985"/>
            <a:chOff x="0" y="0"/>
            <a:chExt cx="1481583" cy="236770"/>
          </a:xfrm>
        </p:grpSpPr>
        <p:sp>
          <p:nvSpPr>
            <p:cNvPr name="Freeform 22" id="22"/>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23" id="23"/>
            <p:cNvSpPr txBox="true"/>
            <p:nvPr/>
          </p:nvSpPr>
          <p:spPr>
            <a:xfrm>
              <a:off x="0" y="-47625"/>
              <a:ext cx="1481583" cy="284395"/>
            </a:xfrm>
            <a:prstGeom prst="rect">
              <a:avLst/>
            </a:prstGeom>
          </p:spPr>
          <p:txBody>
            <a:bodyPr anchor="ctr" rtlCol="false" tIns="50800" lIns="50800" bIns="50800" rIns="50800"/>
            <a:lstStyle/>
            <a:p>
              <a:pPr algn="ctr">
                <a:lnSpc>
                  <a:spcPts val="2239"/>
                </a:lnSpc>
              </a:pPr>
            </a:p>
          </p:txBody>
        </p:sp>
      </p:grpSp>
      <p:grpSp>
        <p:nvGrpSpPr>
          <p:cNvPr name="Group 24" id="24"/>
          <p:cNvGrpSpPr/>
          <p:nvPr/>
        </p:nvGrpSpPr>
        <p:grpSpPr>
          <a:xfrm rot="0">
            <a:off x="11046897" y="4426105"/>
            <a:ext cx="147884" cy="898985"/>
            <a:chOff x="0" y="0"/>
            <a:chExt cx="38949" cy="236770"/>
          </a:xfrm>
        </p:grpSpPr>
        <p:sp>
          <p:nvSpPr>
            <p:cNvPr name="Freeform 25" id="25"/>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26" id="26"/>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27" id="27"/>
          <p:cNvGrpSpPr/>
          <p:nvPr/>
        </p:nvGrpSpPr>
        <p:grpSpPr>
          <a:xfrm rot="0">
            <a:off x="11046897" y="5425791"/>
            <a:ext cx="5625385" cy="3832509"/>
            <a:chOff x="0" y="0"/>
            <a:chExt cx="1481583" cy="1009385"/>
          </a:xfrm>
        </p:grpSpPr>
        <p:sp>
          <p:nvSpPr>
            <p:cNvPr name="Freeform 28" id="28"/>
            <p:cNvSpPr/>
            <p:nvPr/>
          </p:nvSpPr>
          <p:spPr>
            <a:xfrm flipH="false" flipV="false" rot="0">
              <a:off x="0" y="0"/>
              <a:ext cx="1481583" cy="1009385"/>
            </a:xfrm>
            <a:custGeom>
              <a:avLst/>
              <a:gdLst/>
              <a:ahLst/>
              <a:cxnLst/>
              <a:rect r="r" b="b" t="t" l="l"/>
              <a:pathLst>
                <a:path h="1009385" w="1481583">
                  <a:moveTo>
                    <a:pt x="0" y="0"/>
                  </a:moveTo>
                  <a:lnTo>
                    <a:pt x="1481583" y="0"/>
                  </a:lnTo>
                  <a:lnTo>
                    <a:pt x="1481583" y="1009385"/>
                  </a:lnTo>
                  <a:lnTo>
                    <a:pt x="0" y="1009385"/>
                  </a:lnTo>
                  <a:close/>
                </a:path>
              </a:pathLst>
            </a:custGeom>
            <a:solidFill>
              <a:srgbClr val="000000">
                <a:alpha val="21961"/>
              </a:srgbClr>
            </a:solidFill>
          </p:spPr>
        </p:sp>
        <p:sp>
          <p:nvSpPr>
            <p:cNvPr name="TextBox 29" id="29"/>
            <p:cNvSpPr txBox="true"/>
            <p:nvPr/>
          </p:nvSpPr>
          <p:spPr>
            <a:xfrm>
              <a:off x="0" y="-47625"/>
              <a:ext cx="1481583" cy="1057010"/>
            </a:xfrm>
            <a:prstGeom prst="rect">
              <a:avLst/>
            </a:prstGeom>
          </p:spPr>
          <p:txBody>
            <a:bodyPr anchor="ctr" rtlCol="false" tIns="50800" lIns="50800" bIns="50800" rIns="50800"/>
            <a:lstStyle/>
            <a:p>
              <a:pPr algn="ctr">
                <a:lnSpc>
                  <a:spcPts val="2239"/>
                </a:lnSpc>
              </a:pPr>
            </a:p>
          </p:txBody>
        </p:sp>
      </p:grpSp>
      <p:grpSp>
        <p:nvGrpSpPr>
          <p:cNvPr name="Group 30" id="30"/>
          <p:cNvGrpSpPr/>
          <p:nvPr/>
        </p:nvGrpSpPr>
        <p:grpSpPr>
          <a:xfrm rot="0">
            <a:off x="11046897" y="5425791"/>
            <a:ext cx="147884" cy="3832509"/>
            <a:chOff x="0" y="0"/>
            <a:chExt cx="38949" cy="1009385"/>
          </a:xfrm>
        </p:grpSpPr>
        <p:sp>
          <p:nvSpPr>
            <p:cNvPr name="Freeform 31" id="31"/>
            <p:cNvSpPr/>
            <p:nvPr/>
          </p:nvSpPr>
          <p:spPr>
            <a:xfrm flipH="false" flipV="false" rot="0">
              <a:off x="0" y="0"/>
              <a:ext cx="38949" cy="1009385"/>
            </a:xfrm>
            <a:custGeom>
              <a:avLst/>
              <a:gdLst/>
              <a:ahLst/>
              <a:cxnLst/>
              <a:rect r="r" b="b" t="t" l="l"/>
              <a:pathLst>
                <a:path h="1009385" w="38949">
                  <a:moveTo>
                    <a:pt x="0" y="0"/>
                  </a:moveTo>
                  <a:lnTo>
                    <a:pt x="38949" y="0"/>
                  </a:lnTo>
                  <a:lnTo>
                    <a:pt x="38949" y="1009385"/>
                  </a:lnTo>
                  <a:lnTo>
                    <a:pt x="0" y="1009385"/>
                  </a:lnTo>
                  <a:close/>
                </a:path>
              </a:pathLst>
            </a:custGeom>
            <a:solidFill>
              <a:srgbClr val="F6D573"/>
            </a:solidFill>
          </p:spPr>
        </p:sp>
        <p:sp>
          <p:nvSpPr>
            <p:cNvPr name="TextBox 32" id="32"/>
            <p:cNvSpPr txBox="true"/>
            <p:nvPr/>
          </p:nvSpPr>
          <p:spPr>
            <a:xfrm>
              <a:off x="0" y="-47625"/>
              <a:ext cx="38949" cy="1057010"/>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11046897" y="1076325"/>
            <a:ext cx="2708980" cy="1179957"/>
          </a:xfrm>
          <a:prstGeom prst="rect">
            <a:avLst/>
          </a:prstGeom>
        </p:spPr>
        <p:txBody>
          <a:bodyPr anchor="t" rtlCol="false" tIns="0" lIns="0" bIns="0" rIns="0">
            <a:spAutoFit/>
          </a:bodyPr>
          <a:lstStyle/>
          <a:p>
            <a:pPr algn="l">
              <a:lnSpc>
                <a:spcPts val="4643"/>
              </a:lnSpc>
            </a:pPr>
            <a:r>
              <a:rPr lang="en-US" sz="4299">
                <a:solidFill>
                  <a:srgbClr val="FFFFFF"/>
                </a:solidFill>
                <a:latin typeface="Anton"/>
                <a:ea typeface="Anton"/>
                <a:cs typeface="Anton"/>
                <a:sym typeface="Anton"/>
              </a:rPr>
              <a:t>CHALLENGE</a:t>
            </a:r>
          </a:p>
          <a:p>
            <a:pPr algn="l">
              <a:lnSpc>
                <a:spcPts val="4643"/>
              </a:lnSpc>
            </a:pPr>
            <a:r>
              <a:rPr lang="en-US" sz="4299">
                <a:solidFill>
                  <a:srgbClr val="FFFFFF"/>
                </a:solidFill>
                <a:latin typeface="Anton"/>
                <a:ea typeface="Anton"/>
                <a:cs typeface="Anton"/>
                <a:sym typeface="Anton"/>
              </a:rPr>
              <a:t>STATEMENT</a:t>
            </a:r>
          </a:p>
        </p:txBody>
      </p:sp>
      <p:sp>
        <p:nvSpPr>
          <p:cNvPr name="TextBox 34" id="34"/>
          <p:cNvSpPr txBox="true"/>
          <p:nvPr/>
        </p:nvSpPr>
        <p:spPr>
          <a:xfrm rot="0">
            <a:off x="11461938" y="2552660"/>
            <a:ext cx="4767249" cy="559435"/>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Challenge name: </a:t>
            </a:r>
          </a:p>
          <a:p>
            <a:pPr algn="l">
              <a:lnSpc>
                <a:spcPts val="2239"/>
              </a:lnSpc>
            </a:pPr>
            <a:r>
              <a:rPr lang="en-US" sz="1599">
                <a:solidFill>
                  <a:srgbClr val="FFFFFF"/>
                </a:solidFill>
                <a:latin typeface="Poppins"/>
                <a:ea typeface="Poppins"/>
                <a:cs typeface="Poppins"/>
                <a:sym typeface="Poppins"/>
              </a:rPr>
              <a:t>Bus Division Cellular Coverage Study</a:t>
            </a:r>
          </a:p>
        </p:txBody>
      </p:sp>
      <p:sp>
        <p:nvSpPr>
          <p:cNvPr name="TextBox 35" id="35"/>
          <p:cNvSpPr txBox="true"/>
          <p:nvPr/>
        </p:nvSpPr>
        <p:spPr>
          <a:xfrm rot="0">
            <a:off x="11471463" y="3710754"/>
            <a:ext cx="4767249"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Organization Name: GL Communications, Inc.</a:t>
            </a:r>
          </a:p>
        </p:txBody>
      </p:sp>
      <p:sp>
        <p:nvSpPr>
          <p:cNvPr name="TextBox 36" id="36"/>
          <p:cNvSpPr txBox="true"/>
          <p:nvPr/>
        </p:nvSpPr>
        <p:spPr>
          <a:xfrm rot="0">
            <a:off x="11461938" y="4710439"/>
            <a:ext cx="4767249"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Challenge Partner: Dr. Kam Yee</a:t>
            </a:r>
          </a:p>
        </p:txBody>
      </p:sp>
      <p:sp>
        <p:nvSpPr>
          <p:cNvPr name="TextBox 37" id="37"/>
          <p:cNvSpPr txBox="true"/>
          <p:nvPr/>
        </p:nvSpPr>
        <p:spPr>
          <a:xfrm rot="0">
            <a:off x="11461938" y="5590943"/>
            <a:ext cx="4767249"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Challenge Summary</a:t>
            </a:r>
          </a:p>
        </p:txBody>
      </p:sp>
      <p:sp>
        <p:nvSpPr>
          <p:cNvPr name="TextBox 38" id="38"/>
          <p:cNvSpPr txBox="true"/>
          <p:nvPr/>
        </p:nvSpPr>
        <p:spPr>
          <a:xfrm rot="0">
            <a:off x="11461938" y="5997978"/>
            <a:ext cx="4767249" cy="13881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A certain transit agency is interested in evaluating and comparing robustness and reliability of cellular communication link from three different cellular service providers in one of its indoor bus maintenance facilities. </a:t>
            </a:r>
          </a:p>
        </p:txBody>
      </p:sp>
      <p:sp>
        <p:nvSpPr>
          <p:cNvPr name="TextBox 39" id="39"/>
          <p:cNvSpPr txBox="true"/>
          <p:nvPr/>
        </p:nvSpPr>
        <p:spPr>
          <a:xfrm rot="0">
            <a:off x="11461938" y="7593965"/>
            <a:ext cx="4767249" cy="1664335"/>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 GL Communications collected data that measures the performance for coverage and data throughput. The objective is to compare cellular carriers’ performance, verify adequate cellular data coverage, and identify any major coverage gaps.</a:t>
            </a:r>
          </a:p>
        </p:txBody>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078470">
            <a:off x="13210124" y="4643506"/>
            <a:ext cx="999989" cy="9999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11247698" y="4723383"/>
            <a:ext cx="2708980" cy="1179957"/>
          </a:xfrm>
          <a:prstGeom prst="rect">
            <a:avLst/>
          </a:prstGeom>
        </p:spPr>
        <p:txBody>
          <a:bodyPr anchor="t" rtlCol="false" tIns="0" lIns="0" bIns="0" rIns="0">
            <a:spAutoFit/>
          </a:bodyPr>
          <a:lstStyle/>
          <a:p>
            <a:pPr algn="l">
              <a:lnSpc>
                <a:spcPts val="4643"/>
              </a:lnSpc>
            </a:pPr>
            <a:r>
              <a:rPr lang="en-US" sz="4299">
                <a:solidFill>
                  <a:srgbClr val="FFFFFF"/>
                </a:solidFill>
                <a:latin typeface="Anton"/>
                <a:ea typeface="Anton"/>
                <a:cs typeface="Anton"/>
                <a:sym typeface="Anton"/>
              </a:rPr>
              <a:t>CHALLENGE  OBJECTIVES</a:t>
            </a:r>
          </a:p>
        </p:txBody>
      </p:sp>
      <p:sp>
        <p:nvSpPr>
          <p:cNvPr name="TextBox 6" id="6"/>
          <p:cNvSpPr txBox="true"/>
          <p:nvPr/>
        </p:nvSpPr>
        <p:spPr>
          <a:xfrm rot="0">
            <a:off x="11247698" y="6160614"/>
            <a:ext cx="1354490"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Objective 1</a:t>
            </a:r>
          </a:p>
        </p:txBody>
      </p:sp>
      <p:sp>
        <p:nvSpPr>
          <p:cNvPr name="TextBox 7" id="7"/>
          <p:cNvSpPr txBox="true"/>
          <p:nvPr/>
        </p:nvSpPr>
        <p:spPr>
          <a:xfrm rot="0">
            <a:off x="11247698" y="7291627"/>
            <a:ext cx="1354490"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Objective 2</a:t>
            </a:r>
          </a:p>
        </p:txBody>
      </p:sp>
      <p:sp>
        <p:nvSpPr>
          <p:cNvPr name="TextBox 8" id="8"/>
          <p:cNvSpPr txBox="true"/>
          <p:nvPr/>
        </p:nvSpPr>
        <p:spPr>
          <a:xfrm rot="0">
            <a:off x="13559622" y="6160614"/>
            <a:ext cx="3699678" cy="559435"/>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Compare cellular carrier’s performance</a:t>
            </a:r>
          </a:p>
        </p:txBody>
      </p:sp>
      <p:sp>
        <p:nvSpPr>
          <p:cNvPr name="TextBox 9" id="9"/>
          <p:cNvSpPr txBox="true"/>
          <p:nvPr/>
        </p:nvSpPr>
        <p:spPr>
          <a:xfrm rot="0">
            <a:off x="13559622" y="7291627"/>
            <a:ext cx="3699678" cy="559435"/>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Verify cellular data coverage and identify any major coverage gaps</a:t>
            </a:r>
          </a:p>
        </p:txBody>
      </p:sp>
      <p:sp>
        <p:nvSpPr>
          <p:cNvPr name="TextBox 10" id="10"/>
          <p:cNvSpPr txBox="true"/>
          <p:nvPr/>
        </p:nvSpPr>
        <p:spPr>
          <a:xfrm rot="0">
            <a:off x="11247698" y="8422640"/>
            <a:ext cx="1354490"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Objective 3</a:t>
            </a:r>
          </a:p>
        </p:txBody>
      </p:sp>
      <p:sp>
        <p:nvSpPr>
          <p:cNvPr name="TextBox 11" id="11"/>
          <p:cNvSpPr txBox="true"/>
          <p:nvPr/>
        </p:nvSpPr>
        <p:spPr>
          <a:xfrm rot="0">
            <a:off x="13559622" y="8422640"/>
            <a:ext cx="3699678" cy="1111885"/>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Provide recommendation on where to add cellular r</a:t>
            </a:r>
            <a:r>
              <a:rPr lang="en-US" sz="1599">
                <a:solidFill>
                  <a:srgbClr val="FFFFFF"/>
                </a:solidFill>
                <a:latin typeface="Poppins"/>
                <a:ea typeface="Poppins"/>
                <a:cs typeface="Poppins"/>
                <a:sym typeface="Poppins"/>
              </a:rPr>
              <a:t>epeaters within the facility to close major coverage gaps</a:t>
            </a:r>
          </a:p>
        </p:txBody>
      </p:sp>
      <p:grpSp>
        <p:nvGrpSpPr>
          <p:cNvPr name="Group 12" id="12"/>
          <p:cNvGrpSpPr/>
          <p:nvPr/>
        </p:nvGrpSpPr>
        <p:grpSpPr>
          <a:xfrm rot="1548544">
            <a:off x="-2061223" y="-4392879"/>
            <a:ext cx="7939124" cy="79391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028700" y="1028700"/>
            <a:ext cx="9542456" cy="9758680"/>
            <a:chOff x="0" y="0"/>
            <a:chExt cx="70360421" cy="71954731"/>
          </a:xfrm>
        </p:grpSpPr>
        <p:sp>
          <p:nvSpPr>
            <p:cNvPr name="Freeform 16" id="16"/>
            <p:cNvSpPr/>
            <p:nvPr/>
          </p:nvSpPr>
          <p:spPr>
            <a:xfrm flipH="false" flipV="false" rot="0">
              <a:off x="0" y="0"/>
              <a:ext cx="70360418" cy="71954734"/>
            </a:xfrm>
            <a:custGeom>
              <a:avLst/>
              <a:gdLst/>
              <a:ahLst/>
              <a:cxnLst/>
              <a:rect r="r" b="b" t="t" l="l"/>
              <a:pathLst>
                <a:path h="71954734" w="70360418">
                  <a:moveTo>
                    <a:pt x="13792" y="0"/>
                  </a:moveTo>
                  <a:lnTo>
                    <a:pt x="70346627" y="0"/>
                  </a:lnTo>
                  <a:cubicBezTo>
                    <a:pt x="70354242" y="0"/>
                    <a:pt x="70360418" y="6175"/>
                    <a:pt x="70360418" y="13792"/>
                  </a:cubicBezTo>
                  <a:lnTo>
                    <a:pt x="70360418" y="71940942"/>
                  </a:lnTo>
                  <a:cubicBezTo>
                    <a:pt x="70360418" y="71948557"/>
                    <a:pt x="70354242" y="71954734"/>
                    <a:pt x="70346627" y="71954734"/>
                  </a:cubicBezTo>
                  <a:lnTo>
                    <a:pt x="13792" y="71954734"/>
                  </a:lnTo>
                  <a:cubicBezTo>
                    <a:pt x="6175" y="71954734"/>
                    <a:pt x="0" y="71948557"/>
                    <a:pt x="0" y="71940942"/>
                  </a:cubicBezTo>
                  <a:lnTo>
                    <a:pt x="0" y="13792"/>
                  </a:lnTo>
                  <a:cubicBezTo>
                    <a:pt x="0" y="6175"/>
                    <a:pt x="6175" y="0"/>
                    <a:pt x="13792" y="0"/>
                  </a:cubicBezTo>
                  <a:close/>
                </a:path>
              </a:pathLst>
            </a:custGeom>
            <a:blipFill>
              <a:blip r:embed="rId2"/>
              <a:stretch>
                <a:fillRect l="-27049" t="0" r="-27049" b="0"/>
              </a:stretch>
            </a:blipFill>
          </p:spPr>
        </p:sp>
      </p:gr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078470">
            <a:off x="13210124" y="4643506"/>
            <a:ext cx="999989" cy="9999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1548544">
            <a:off x="-2061223" y="-4392879"/>
            <a:ext cx="7939124" cy="79391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028700" y="1028700"/>
            <a:ext cx="9580273" cy="9258300"/>
            <a:chOff x="0" y="0"/>
            <a:chExt cx="70360421" cy="67995751"/>
          </a:xfrm>
        </p:grpSpPr>
        <p:sp>
          <p:nvSpPr>
            <p:cNvPr name="Freeform 9" id="9"/>
            <p:cNvSpPr/>
            <p:nvPr/>
          </p:nvSpPr>
          <p:spPr>
            <a:xfrm flipH="false" flipV="false" rot="0">
              <a:off x="0" y="0"/>
              <a:ext cx="70360418" cy="67995750"/>
            </a:xfrm>
            <a:custGeom>
              <a:avLst/>
              <a:gdLst/>
              <a:ahLst/>
              <a:cxnLst/>
              <a:rect r="r" b="b" t="t" l="l"/>
              <a:pathLst>
                <a:path h="67995750" w="70360418">
                  <a:moveTo>
                    <a:pt x="13738" y="0"/>
                  </a:moveTo>
                  <a:lnTo>
                    <a:pt x="70346683" y="0"/>
                  </a:lnTo>
                  <a:cubicBezTo>
                    <a:pt x="70350323" y="0"/>
                    <a:pt x="70353820" y="1447"/>
                    <a:pt x="70356394" y="4024"/>
                  </a:cubicBezTo>
                  <a:cubicBezTo>
                    <a:pt x="70358974" y="6600"/>
                    <a:pt x="70360418" y="10094"/>
                    <a:pt x="70360418" y="13738"/>
                  </a:cubicBezTo>
                  <a:lnTo>
                    <a:pt x="70360418" y="67982015"/>
                  </a:lnTo>
                  <a:cubicBezTo>
                    <a:pt x="70360418" y="67989599"/>
                    <a:pt x="70354267" y="67995750"/>
                    <a:pt x="70346683" y="67995750"/>
                  </a:cubicBezTo>
                  <a:lnTo>
                    <a:pt x="13738" y="67995750"/>
                  </a:lnTo>
                  <a:cubicBezTo>
                    <a:pt x="10094" y="67995750"/>
                    <a:pt x="6600" y="67994306"/>
                    <a:pt x="4024" y="67991726"/>
                  </a:cubicBezTo>
                  <a:cubicBezTo>
                    <a:pt x="1447" y="67989152"/>
                    <a:pt x="0" y="67985655"/>
                    <a:pt x="0" y="67982015"/>
                  </a:cubicBezTo>
                  <a:lnTo>
                    <a:pt x="0" y="13738"/>
                  </a:lnTo>
                  <a:cubicBezTo>
                    <a:pt x="0" y="10094"/>
                    <a:pt x="1447" y="6600"/>
                    <a:pt x="4024" y="4024"/>
                  </a:cubicBezTo>
                  <a:cubicBezTo>
                    <a:pt x="6600" y="1447"/>
                    <a:pt x="10094" y="0"/>
                    <a:pt x="13738" y="0"/>
                  </a:cubicBezTo>
                  <a:close/>
                </a:path>
              </a:pathLst>
            </a:custGeom>
            <a:blipFill>
              <a:blip r:embed="rId2"/>
              <a:stretch>
                <a:fillRect l="0" t="-2213" r="0" b="-2213"/>
              </a:stretch>
            </a:blipFill>
          </p:spPr>
        </p:sp>
      </p:grpSp>
      <p:sp>
        <p:nvSpPr>
          <p:cNvPr name="TextBox 10" id="10"/>
          <p:cNvSpPr txBox="true"/>
          <p:nvPr/>
        </p:nvSpPr>
        <p:spPr>
          <a:xfrm rot="0">
            <a:off x="10918608" y="3228538"/>
            <a:ext cx="5846146" cy="598932"/>
          </a:xfrm>
          <a:prstGeom prst="rect">
            <a:avLst/>
          </a:prstGeom>
        </p:spPr>
        <p:txBody>
          <a:bodyPr anchor="t" rtlCol="false" tIns="0" lIns="0" bIns="0" rIns="0">
            <a:spAutoFit/>
          </a:bodyPr>
          <a:lstStyle/>
          <a:p>
            <a:pPr algn="l">
              <a:lnSpc>
                <a:spcPts val="4643"/>
              </a:lnSpc>
            </a:pPr>
            <a:r>
              <a:rPr lang="en-US" sz="4299">
                <a:solidFill>
                  <a:srgbClr val="FFFFFF"/>
                </a:solidFill>
                <a:latin typeface="Anton"/>
                <a:ea typeface="Anton"/>
                <a:cs typeface="Anton"/>
                <a:sym typeface="Anton"/>
              </a:rPr>
              <a:t>UNDERSTANDING THE DATA</a:t>
            </a:r>
          </a:p>
        </p:txBody>
      </p:sp>
      <p:sp>
        <p:nvSpPr>
          <p:cNvPr name="TextBox 11" id="11"/>
          <p:cNvSpPr txBox="true"/>
          <p:nvPr/>
        </p:nvSpPr>
        <p:spPr>
          <a:xfrm rot="0">
            <a:off x="11247698" y="6953687"/>
            <a:ext cx="5187965" cy="673777"/>
          </a:xfrm>
          <a:prstGeom prst="rect">
            <a:avLst/>
          </a:prstGeom>
        </p:spPr>
        <p:txBody>
          <a:bodyPr anchor="t" rtlCol="false" tIns="0" lIns="0" bIns="0" rIns="0">
            <a:spAutoFit/>
          </a:bodyPr>
          <a:lstStyle/>
          <a:p>
            <a:pPr algn="l">
              <a:lnSpc>
                <a:spcPts val="2762"/>
              </a:lnSpc>
            </a:pPr>
            <a:r>
              <a:rPr lang="en-US" sz="1973">
                <a:solidFill>
                  <a:srgbClr val="FFFFFF"/>
                </a:solidFill>
                <a:latin typeface="Canva Sans"/>
                <a:ea typeface="Canva Sans"/>
                <a:cs typeface="Canva Sans"/>
                <a:sym typeface="Canva Sans"/>
              </a:rPr>
              <a:t>The facility is subdivided into a grid of 8x8</a:t>
            </a:r>
          </a:p>
          <a:p>
            <a:pPr algn="l">
              <a:lnSpc>
                <a:spcPts val="2762"/>
              </a:lnSpc>
            </a:pPr>
            <a:r>
              <a:rPr lang="en-US" sz="1973">
                <a:solidFill>
                  <a:srgbClr val="FFFFFF"/>
                </a:solidFill>
                <a:latin typeface="Canva Sans"/>
                <a:ea typeface="Canva Sans"/>
                <a:cs typeface="Canva Sans"/>
                <a:sym typeface="Canva Sans"/>
              </a:rPr>
              <a:t>Quads</a:t>
            </a:r>
          </a:p>
        </p:txBody>
      </p:sp>
      <p:sp>
        <p:nvSpPr>
          <p:cNvPr name="TextBox 12" id="12"/>
          <p:cNvSpPr txBox="true"/>
          <p:nvPr/>
        </p:nvSpPr>
        <p:spPr>
          <a:xfrm rot="0">
            <a:off x="11247698" y="7827489"/>
            <a:ext cx="5187965" cy="330877"/>
          </a:xfrm>
          <a:prstGeom prst="rect">
            <a:avLst/>
          </a:prstGeom>
        </p:spPr>
        <p:txBody>
          <a:bodyPr anchor="t" rtlCol="false" tIns="0" lIns="0" bIns="0" rIns="0">
            <a:spAutoFit/>
          </a:bodyPr>
          <a:lstStyle/>
          <a:p>
            <a:pPr algn="l">
              <a:lnSpc>
                <a:spcPts val="2762"/>
              </a:lnSpc>
            </a:pPr>
            <a:r>
              <a:rPr lang="en-US" sz="1973">
                <a:solidFill>
                  <a:srgbClr val="FFFFFF"/>
                </a:solidFill>
                <a:latin typeface="Canva Sans"/>
                <a:ea typeface="Canva Sans"/>
                <a:cs typeface="Canva Sans"/>
                <a:sym typeface="Canva Sans"/>
              </a:rPr>
              <a:t>8 Aisles across (A1-A8)</a:t>
            </a:r>
          </a:p>
        </p:txBody>
      </p:sp>
      <p:sp>
        <p:nvSpPr>
          <p:cNvPr name="TextBox 13" id="13"/>
          <p:cNvSpPr txBox="true"/>
          <p:nvPr/>
        </p:nvSpPr>
        <p:spPr>
          <a:xfrm rot="0">
            <a:off x="11247698" y="8358391"/>
            <a:ext cx="5187965" cy="330877"/>
          </a:xfrm>
          <a:prstGeom prst="rect">
            <a:avLst/>
          </a:prstGeom>
        </p:spPr>
        <p:txBody>
          <a:bodyPr anchor="t" rtlCol="false" tIns="0" lIns="0" bIns="0" rIns="0">
            <a:spAutoFit/>
          </a:bodyPr>
          <a:lstStyle/>
          <a:p>
            <a:pPr algn="l">
              <a:lnSpc>
                <a:spcPts val="2762"/>
              </a:lnSpc>
            </a:pPr>
            <a:r>
              <a:rPr lang="en-US" sz="1973">
                <a:solidFill>
                  <a:srgbClr val="FFFFFF"/>
                </a:solidFill>
                <a:latin typeface="Canva Sans"/>
                <a:ea typeface="Canva Sans"/>
                <a:cs typeface="Canva Sans"/>
                <a:sym typeface="Canva Sans"/>
              </a:rPr>
              <a:t>8 Blocks per aisle (B1-B8)</a:t>
            </a:r>
          </a:p>
        </p:txBody>
      </p:sp>
      <p:sp>
        <p:nvSpPr>
          <p:cNvPr name="TextBox 14" id="14"/>
          <p:cNvSpPr txBox="true"/>
          <p:nvPr/>
        </p:nvSpPr>
        <p:spPr>
          <a:xfrm rot="0">
            <a:off x="11247698" y="8889293"/>
            <a:ext cx="5187965" cy="330877"/>
          </a:xfrm>
          <a:prstGeom prst="rect">
            <a:avLst/>
          </a:prstGeom>
        </p:spPr>
        <p:txBody>
          <a:bodyPr anchor="t" rtlCol="false" tIns="0" lIns="0" bIns="0" rIns="0">
            <a:spAutoFit/>
          </a:bodyPr>
          <a:lstStyle/>
          <a:p>
            <a:pPr algn="l">
              <a:lnSpc>
                <a:spcPts val="2762"/>
              </a:lnSpc>
            </a:pPr>
            <a:r>
              <a:rPr lang="en-US" sz="1973">
                <a:solidFill>
                  <a:srgbClr val="FFFFFF"/>
                </a:solidFill>
                <a:latin typeface="Canva Sans"/>
                <a:ea typeface="Canva Sans"/>
                <a:cs typeface="Canva Sans"/>
                <a:sym typeface="Canva Sans"/>
              </a:rPr>
              <a:t>So, there are (8*8) 64 Quads in the facility</a:t>
            </a: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5078470">
            <a:off x="13210124" y="4643506"/>
            <a:ext cx="999989" cy="9999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9509645">
            <a:off x="14439414" y="6498329"/>
            <a:ext cx="7939124" cy="7939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908339" y="933450"/>
            <a:ext cx="251460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Dataset</a:t>
            </a:r>
          </a:p>
        </p:txBody>
      </p:sp>
      <p:sp>
        <p:nvSpPr>
          <p:cNvPr name="TextBox 12" id="12"/>
          <p:cNvSpPr txBox="true"/>
          <p:nvPr/>
        </p:nvSpPr>
        <p:spPr>
          <a:xfrm rot="0">
            <a:off x="2750820" y="2300644"/>
            <a:ext cx="1278636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Three datasets are provided, each containing seven columns:</a:t>
            </a:r>
          </a:p>
        </p:txBody>
      </p:sp>
      <p:grpSp>
        <p:nvGrpSpPr>
          <p:cNvPr name="Group 13" id="13"/>
          <p:cNvGrpSpPr/>
          <p:nvPr/>
        </p:nvGrpSpPr>
        <p:grpSpPr>
          <a:xfrm rot="0">
            <a:off x="3127857" y="3427808"/>
            <a:ext cx="10582261" cy="5848349"/>
            <a:chOff x="0" y="0"/>
            <a:chExt cx="14109682" cy="7797798"/>
          </a:xfrm>
        </p:grpSpPr>
        <p:sp>
          <p:nvSpPr>
            <p:cNvPr name="TextBox 14" id="14"/>
            <p:cNvSpPr txBox="true"/>
            <p:nvPr/>
          </p:nvSpPr>
          <p:spPr>
            <a:xfrm rot="0">
              <a:off x="0" y="-57150"/>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Aisle Number : Values ranging from A1 to A8</a:t>
              </a:r>
            </a:p>
          </p:txBody>
        </p:sp>
        <p:sp>
          <p:nvSpPr>
            <p:cNvPr name="TextBox 15" id="15"/>
            <p:cNvSpPr txBox="true"/>
            <p:nvPr/>
          </p:nvSpPr>
          <p:spPr>
            <a:xfrm rot="0">
              <a:off x="0" y="1136650"/>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Block Number: Values ranging from B1 to B8</a:t>
              </a:r>
            </a:p>
          </p:txBody>
        </p:sp>
        <p:sp>
          <p:nvSpPr>
            <p:cNvPr name="TextBox 16" id="16"/>
            <p:cNvSpPr txBox="true"/>
            <p:nvPr/>
          </p:nvSpPr>
          <p:spPr>
            <a:xfrm rot="0">
              <a:off x="0" y="2330449"/>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Timestamp – Date and time of test.</a:t>
              </a:r>
            </a:p>
          </p:txBody>
        </p:sp>
        <p:sp>
          <p:nvSpPr>
            <p:cNvPr name="TextBox 17" id="17"/>
            <p:cNvSpPr txBox="true"/>
            <p:nvPr/>
          </p:nvSpPr>
          <p:spPr>
            <a:xfrm rot="0">
              <a:off x="0" y="3524249"/>
              <a:ext cx="14109682"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RSSI, Received Signal Strength Indicator [dBm]</a:t>
              </a:r>
            </a:p>
          </p:txBody>
        </p:sp>
        <p:sp>
          <p:nvSpPr>
            <p:cNvPr name="TextBox 18" id="18"/>
            <p:cNvSpPr txBox="true"/>
            <p:nvPr/>
          </p:nvSpPr>
          <p:spPr>
            <a:xfrm rot="0">
              <a:off x="0" y="4743449"/>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TCP Upload Speed [Mbps]</a:t>
              </a:r>
            </a:p>
          </p:txBody>
        </p:sp>
        <p:sp>
          <p:nvSpPr>
            <p:cNvPr name="TextBox 19" id="19"/>
            <p:cNvSpPr txBox="true"/>
            <p:nvPr/>
          </p:nvSpPr>
          <p:spPr>
            <a:xfrm rot="0">
              <a:off x="0" y="5937249"/>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TCP Upload Quality of Service (QoS) (%)</a:t>
              </a:r>
            </a:p>
          </p:txBody>
        </p:sp>
        <p:sp>
          <p:nvSpPr>
            <p:cNvPr name="TextBox 20" id="20"/>
            <p:cNvSpPr txBox="true"/>
            <p:nvPr/>
          </p:nvSpPr>
          <p:spPr>
            <a:xfrm rot="0">
              <a:off x="0" y="7131048"/>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TCP Round Trip Time (RTT) [ms]</a:t>
              </a:r>
            </a:p>
          </p:txBody>
        </p:sp>
      </p:grpSp>
    </p:spTree>
  </p:cSld>
  <p:clrMapOvr>
    <a:masterClrMapping/>
  </p:clrMapOvr>
  <p:transition spd="slow">
    <p:fade/>
  </p:transition>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5078470">
            <a:off x="13210124" y="4643506"/>
            <a:ext cx="999989" cy="9999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9509645">
            <a:off x="14439414" y="6498329"/>
            <a:ext cx="7939124" cy="7939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363834" y="1554787"/>
            <a:ext cx="12346284"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Key Performance Indicators (KPIs):</a:t>
            </a:r>
          </a:p>
        </p:txBody>
      </p:sp>
      <p:sp>
        <p:nvSpPr>
          <p:cNvPr name="TextBox 12" id="12"/>
          <p:cNvSpPr txBox="true"/>
          <p:nvPr/>
        </p:nvSpPr>
        <p:spPr>
          <a:xfrm rot="0">
            <a:off x="2471093" y="3556307"/>
            <a:ext cx="588264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We have four KPIs available:</a:t>
            </a:r>
          </a:p>
        </p:txBody>
      </p:sp>
      <p:sp>
        <p:nvSpPr>
          <p:cNvPr name="TextBox 13" id="13"/>
          <p:cNvSpPr txBox="true"/>
          <p:nvPr/>
        </p:nvSpPr>
        <p:spPr>
          <a:xfrm rot="0">
            <a:off x="3062603" y="4610043"/>
            <a:ext cx="10940040"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RSSI (Received Signal Strength Indicator) [dBm]</a:t>
            </a:r>
          </a:p>
        </p:txBody>
      </p:sp>
      <p:sp>
        <p:nvSpPr>
          <p:cNvPr name="TextBox 14" id="14"/>
          <p:cNvSpPr txBox="true"/>
          <p:nvPr/>
        </p:nvSpPr>
        <p:spPr>
          <a:xfrm rot="0">
            <a:off x="3062603" y="5565219"/>
            <a:ext cx="11484545"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TCP Upload Speed (Data Transmission Rate)[Mbps]</a:t>
            </a:r>
          </a:p>
        </p:txBody>
      </p:sp>
      <p:sp>
        <p:nvSpPr>
          <p:cNvPr name="TextBox 15" id="15"/>
          <p:cNvSpPr txBox="true"/>
          <p:nvPr/>
        </p:nvSpPr>
        <p:spPr>
          <a:xfrm rot="0">
            <a:off x="3062603" y="6520395"/>
            <a:ext cx="10582261"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TCP Upload QoS (Quality of Service) [%]</a:t>
            </a:r>
          </a:p>
        </p:txBody>
      </p:sp>
      <p:sp>
        <p:nvSpPr>
          <p:cNvPr name="TextBox 16" id="16"/>
          <p:cNvSpPr txBox="true"/>
          <p:nvPr/>
        </p:nvSpPr>
        <p:spPr>
          <a:xfrm rot="0">
            <a:off x="3062603" y="7376226"/>
            <a:ext cx="10037756"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TCP RTT (Round Trip Time) [ms]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5078470">
            <a:off x="13210124" y="4643506"/>
            <a:ext cx="999989" cy="9999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9509645">
            <a:off x="14439414" y="6498329"/>
            <a:ext cx="7939124" cy="7939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908339" y="1440487"/>
            <a:ext cx="8459836"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Data Preprocessing:</a:t>
            </a:r>
          </a:p>
        </p:txBody>
      </p:sp>
      <p:sp>
        <p:nvSpPr>
          <p:cNvPr name="TextBox 12" id="12"/>
          <p:cNvSpPr txBox="true"/>
          <p:nvPr/>
        </p:nvSpPr>
        <p:spPr>
          <a:xfrm rot="0">
            <a:off x="2343053" y="2839719"/>
            <a:ext cx="14751554" cy="1180465"/>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Data preprocessing is the process of cleaning, transforming, and organizing raw data to make it suitable for analysis or modeling.</a:t>
            </a:r>
          </a:p>
        </p:txBody>
      </p:sp>
      <p:sp>
        <p:nvSpPr>
          <p:cNvPr name="TextBox 13" id="13"/>
          <p:cNvSpPr txBox="true"/>
          <p:nvPr/>
        </p:nvSpPr>
        <p:spPr>
          <a:xfrm rot="0">
            <a:off x="2343053" y="5173655"/>
            <a:ext cx="11346819" cy="3948430"/>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Null Values</a:t>
            </a:r>
          </a:p>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Duplicate Values</a:t>
            </a:r>
          </a:p>
          <a:p>
            <a:pPr algn="l" marL="1209042" indent="-403014" lvl="2">
              <a:lnSpc>
                <a:spcPts val="3920"/>
              </a:lnSpc>
              <a:buFont typeface="Arial"/>
              <a:buChar char="⚬"/>
            </a:pPr>
            <a:r>
              <a:rPr lang="en-US" sz="2800">
                <a:solidFill>
                  <a:srgbClr val="FFFFFF"/>
                </a:solidFill>
                <a:latin typeface="Canva Sans"/>
                <a:ea typeface="Canva Sans"/>
                <a:cs typeface="Canva Sans"/>
                <a:sym typeface="Canva Sans"/>
              </a:rPr>
              <a:t>Average Approach</a:t>
            </a:r>
          </a:p>
          <a:p>
            <a:pPr algn="l" marL="1813563" indent="-453391" lvl="3">
              <a:lnSpc>
                <a:spcPts val="3920"/>
              </a:lnSpc>
              <a:buFont typeface="Arial"/>
              <a:buChar char="￭"/>
            </a:pPr>
            <a:r>
              <a:rPr lang="en-US" sz="2800">
                <a:solidFill>
                  <a:srgbClr val="FFFFFF"/>
                </a:solidFill>
                <a:latin typeface="Canva Sans"/>
                <a:ea typeface="Canva Sans"/>
                <a:cs typeface="Canva Sans"/>
                <a:sym typeface="Canva Sans"/>
              </a:rPr>
              <a:t>Log Scale</a:t>
            </a:r>
          </a:p>
          <a:p>
            <a:pPr algn="l" marL="1209042" indent="-403014" lvl="2">
              <a:lnSpc>
                <a:spcPts val="3920"/>
              </a:lnSpc>
              <a:buFont typeface="Arial"/>
              <a:buChar char="⚬"/>
            </a:pPr>
            <a:r>
              <a:rPr lang="en-US" sz="2800">
                <a:solidFill>
                  <a:srgbClr val="FFFFFF"/>
                </a:solidFill>
                <a:latin typeface="Canva Sans"/>
                <a:ea typeface="Canva Sans"/>
                <a:cs typeface="Canva Sans"/>
                <a:sym typeface="Canva Sans"/>
              </a:rPr>
              <a:t>Maximum Approach</a:t>
            </a:r>
          </a:p>
          <a:p>
            <a:pPr algn="l" marL="1813563" indent="-453391" lvl="3">
              <a:lnSpc>
                <a:spcPts val="3920"/>
              </a:lnSpc>
              <a:buFont typeface="Arial"/>
              <a:buChar char="￭"/>
            </a:pPr>
            <a:r>
              <a:rPr lang="en-US" sz="2800">
                <a:solidFill>
                  <a:srgbClr val="FFFFFF"/>
                </a:solidFill>
                <a:latin typeface="Canva Sans"/>
                <a:ea typeface="Canva Sans"/>
                <a:cs typeface="Canva Sans"/>
                <a:sym typeface="Canva Sans"/>
              </a:rPr>
              <a:t>Normalization + Weights</a:t>
            </a:r>
          </a:p>
          <a:p>
            <a:pPr algn="l" marL="1813563" indent="-453391" lvl="3">
              <a:lnSpc>
                <a:spcPts val="3920"/>
              </a:lnSpc>
              <a:buFont typeface="Arial"/>
              <a:buChar char="￭"/>
            </a:pPr>
            <a:r>
              <a:rPr lang="en-US" sz="2800">
                <a:solidFill>
                  <a:srgbClr val="FFFFFF"/>
                </a:solidFill>
                <a:latin typeface="Canva Sans"/>
                <a:ea typeface="Canva Sans"/>
                <a:cs typeface="Canva Sans"/>
                <a:sym typeface="Canva Sans"/>
              </a:rPr>
              <a:t>Inverse Transformation</a:t>
            </a:r>
          </a:p>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Check for missing quads (&lt;64)</a:t>
            </a:r>
          </a:p>
        </p:txBody>
      </p:sp>
      <p:sp>
        <p:nvSpPr>
          <p:cNvPr name="TextBox 14" id="14"/>
          <p:cNvSpPr txBox="true"/>
          <p:nvPr/>
        </p:nvSpPr>
        <p:spPr>
          <a:xfrm rot="0">
            <a:off x="2363299" y="4384072"/>
            <a:ext cx="11346819" cy="514350"/>
          </a:xfrm>
          <a:prstGeom prst="rect">
            <a:avLst/>
          </a:prstGeom>
        </p:spPr>
        <p:txBody>
          <a:bodyPr anchor="t" rtlCol="false" tIns="0" lIns="0" bIns="0" rIns="0">
            <a:spAutoFit/>
          </a:bodyPr>
          <a:lstStyle/>
          <a:p>
            <a:pPr algn="l">
              <a:lnSpc>
                <a:spcPts val="4200"/>
              </a:lnSpc>
            </a:pPr>
            <a:r>
              <a:rPr lang="en-US" sz="3000" b="true">
                <a:solidFill>
                  <a:srgbClr val="FFFFFF"/>
                </a:solidFill>
                <a:latin typeface="Canva Sans Bold"/>
                <a:ea typeface="Canva Sans Bold"/>
                <a:cs typeface="Canva Sans Bold"/>
                <a:sym typeface="Canva Sans Bold"/>
              </a:rPr>
              <a:t>Challenges: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5078470">
            <a:off x="13210124" y="4643506"/>
            <a:ext cx="999989" cy="9999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9509645">
            <a:off x="14439414" y="6498329"/>
            <a:ext cx="7939124" cy="7939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908339" y="1440487"/>
            <a:ext cx="10715772"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Exploratory Data Analysis (EDA):</a:t>
            </a:r>
          </a:p>
        </p:txBody>
      </p:sp>
      <p:sp>
        <p:nvSpPr>
          <p:cNvPr name="TextBox 12" id="12"/>
          <p:cNvSpPr txBox="true"/>
          <p:nvPr/>
        </p:nvSpPr>
        <p:spPr>
          <a:xfrm rot="0">
            <a:off x="2343053" y="2839719"/>
            <a:ext cx="14751554" cy="1180465"/>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it is the process of analyzing and visualizing data to uncover patterns, detect anomalies, test hypotheses, and summarize key insights.</a:t>
            </a:r>
          </a:p>
        </p:txBody>
      </p:sp>
      <p:sp>
        <p:nvSpPr>
          <p:cNvPr name="TextBox 13" id="13"/>
          <p:cNvSpPr txBox="true"/>
          <p:nvPr/>
        </p:nvSpPr>
        <p:spPr>
          <a:xfrm rot="0">
            <a:off x="2343053" y="5173655"/>
            <a:ext cx="11346819" cy="3948430"/>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Histogram for all KPIs using both approaches</a:t>
            </a:r>
          </a:p>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Scatterplot </a:t>
            </a:r>
          </a:p>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Statistical Analysis </a:t>
            </a:r>
          </a:p>
          <a:p>
            <a:pPr algn="l" marL="1209042" indent="-403014" lvl="2">
              <a:lnSpc>
                <a:spcPts val="3920"/>
              </a:lnSpc>
              <a:buFont typeface="Arial"/>
              <a:buChar char="⚬"/>
            </a:pPr>
            <a:r>
              <a:rPr lang="en-US" sz="2800">
                <a:solidFill>
                  <a:srgbClr val="FFFFFF"/>
                </a:solidFill>
                <a:latin typeface="Canva Sans"/>
                <a:ea typeface="Canva Sans"/>
                <a:cs typeface="Canva Sans"/>
                <a:sym typeface="Canva Sans"/>
              </a:rPr>
              <a:t>All in one type of plot</a:t>
            </a:r>
          </a:p>
          <a:p>
            <a:pPr algn="l" marL="1813563" indent="-453391" lvl="3">
              <a:lnSpc>
                <a:spcPts val="3920"/>
              </a:lnSpc>
              <a:buFont typeface="Arial"/>
              <a:buChar char="￭"/>
            </a:pPr>
            <a:r>
              <a:rPr lang="en-US" sz="2800">
                <a:solidFill>
                  <a:srgbClr val="FFFFFF"/>
                </a:solidFill>
                <a:latin typeface="Canva Sans"/>
                <a:ea typeface="Canva Sans"/>
                <a:cs typeface="Canva Sans"/>
                <a:sym typeface="Canva Sans"/>
              </a:rPr>
              <a:t>Box Plot</a:t>
            </a:r>
          </a:p>
          <a:p>
            <a:pPr algn="l" marL="1813563" indent="-453391" lvl="3">
              <a:lnSpc>
                <a:spcPts val="3920"/>
              </a:lnSpc>
              <a:buFont typeface="Arial"/>
              <a:buChar char="￭"/>
            </a:pPr>
            <a:r>
              <a:rPr lang="en-US" sz="2800">
                <a:solidFill>
                  <a:srgbClr val="FFFFFF"/>
                </a:solidFill>
                <a:latin typeface="Canva Sans"/>
                <a:ea typeface="Canva Sans"/>
                <a:cs typeface="Canva Sans"/>
                <a:sym typeface="Canva Sans"/>
              </a:rPr>
              <a:t>Violin Plot</a:t>
            </a:r>
          </a:p>
          <a:p>
            <a:pPr algn="l" marL="1209042" indent="-403014" lvl="2">
              <a:lnSpc>
                <a:spcPts val="3920"/>
              </a:lnSpc>
              <a:buFont typeface="Arial"/>
              <a:buChar char="⚬"/>
            </a:pPr>
            <a:r>
              <a:rPr lang="en-US" sz="2800">
                <a:solidFill>
                  <a:srgbClr val="FFFFFF"/>
                </a:solidFill>
                <a:latin typeface="Canva Sans"/>
                <a:ea typeface="Canva Sans"/>
                <a:cs typeface="Canva Sans"/>
                <a:sym typeface="Canva Sans"/>
              </a:rPr>
              <a:t>Comparision using violin plot</a:t>
            </a:r>
          </a:p>
          <a:p>
            <a:pPr algn="l">
              <a:lnSpc>
                <a:spcPts val="3920"/>
              </a:lnSpc>
            </a:pPr>
          </a:p>
        </p:txBody>
      </p:sp>
      <p:sp>
        <p:nvSpPr>
          <p:cNvPr name="TextBox 14" id="14"/>
          <p:cNvSpPr txBox="true"/>
          <p:nvPr/>
        </p:nvSpPr>
        <p:spPr>
          <a:xfrm rot="0">
            <a:off x="2363299" y="4384072"/>
            <a:ext cx="11346819" cy="514350"/>
          </a:xfrm>
          <a:prstGeom prst="rect">
            <a:avLst/>
          </a:prstGeom>
        </p:spPr>
        <p:txBody>
          <a:bodyPr anchor="t" rtlCol="false" tIns="0" lIns="0" bIns="0" rIns="0">
            <a:spAutoFit/>
          </a:bodyPr>
          <a:lstStyle/>
          <a:p>
            <a:pPr algn="l">
              <a:lnSpc>
                <a:spcPts val="4200"/>
              </a:lnSpc>
            </a:pPr>
            <a:r>
              <a:rPr lang="en-US" sz="3000" b="true">
                <a:solidFill>
                  <a:srgbClr val="FFFFFF"/>
                </a:solidFill>
                <a:latin typeface="Canva Sans Bold"/>
                <a:ea typeface="Canva Sans Bold"/>
                <a:cs typeface="Canva Sans Bold"/>
                <a:sym typeface="Canva Sans Bold"/>
              </a:rPr>
              <a:t>Challenges:</a:t>
            </a:r>
          </a:p>
        </p:txBody>
      </p:sp>
      <p:sp>
        <p:nvSpPr>
          <p:cNvPr name="TextBox 15" id="15"/>
          <p:cNvSpPr txBox="true"/>
          <p:nvPr/>
        </p:nvSpPr>
        <p:spPr>
          <a:xfrm rot="0">
            <a:off x="6840175" y="8904915"/>
            <a:ext cx="4607649" cy="396239"/>
          </a:xfrm>
          <a:prstGeom prst="rect">
            <a:avLst/>
          </a:prstGeom>
        </p:spPr>
        <p:txBody>
          <a:bodyPr anchor="t" rtlCol="false" tIns="0" lIns="0" bIns="0" rIns="0">
            <a:spAutoFit/>
          </a:bodyPr>
          <a:lstStyle/>
          <a:p>
            <a:pPr algn="ctr">
              <a:lnSpc>
                <a:spcPts val="3360"/>
              </a:lnSpc>
            </a:pPr>
            <a:r>
              <a:rPr lang="en-US" sz="2400" i="true">
                <a:solidFill>
                  <a:srgbClr val="FFFFFF"/>
                </a:solidFill>
                <a:latin typeface="Canva Sans Italics"/>
                <a:ea typeface="Canva Sans Italics"/>
                <a:cs typeface="Canva Sans Italics"/>
                <a:sym typeface="Canva Sans Italics"/>
              </a:rPr>
              <a:t>All of the plots are interactive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DAGhHIBBmzU</dc:identifier>
  <dcterms:modified xsi:type="dcterms:W3CDTF">2011-08-01T06:04:30Z</dcterms:modified>
  <cp:revision>1</cp:revision>
  <dc:title>New canvas</dc:title>
</cp:coreProperties>
</file>